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nton" pitchFamily="2" charset="0"/>
      <p:regular r:id="rId13"/>
    </p:embeddedFont>
    <p:embeddedFont>
      <p:font typeface="Canva Sans Bold" panose="020B0604020202020204" charset="0"/>
      <p:regular r:id="rId14"/>
    </p:embeddedFont>
    <p:embeddedFont>
      <p:font typeface="Poppins" panose="00000500000000000000" pitchFamily="2" charset="0"/>
      <p:regular r:id="rId15"/>
    </p:embeddedFont>
    <p:embeddedFont>
      <p:font typeface="Poppins Bold" panose="020B0604020202020204" charset="0"/>
      <p:regular r:id="rId16"/>
    </p:embeddedFont>
    <p:embeddedFont>
      <p:font typeface="Prompt" panose="00000500000000000000" pitchFamily="2" charset="-34"/>
      <p:regular r:id="rId17"/>
    </p:embeddedFont>
    <p:embeddedFont>
      <p:font typeface="Prompt Bold" panose="020B0604020202020204" charset="-34"/>
      <p:regular r:id="rId18"/>
    </p:embeddedFont>
    <p:embeddedFont>
      <p:font typeface="Prompt Semi-Bold" panose="020B0604020202020204" charset="-3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47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sv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svg"/><Relationship Id="rId7" Type="http://schemas.openxmlformats.org/officeDocument/2006/relationships/image" Target="../media/image3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CFC1"/>
        </a:solidFill>
        <a:effectLst/>
      </p:bgPr>
    </p:bg>
    <p:spTree>
      <p:nvGrpSpPr>
        <p:cNvPr id="1" name=""/>
        <p:cNvGrpSpPr/>
        <p:nvPr/>
      </p:nvGrpSpPr>
      <p:grpSpPr>
        <a:xfrm>
          <a:off x="0" y="0"/>
          <a:ext cx="0" cy="0"/>
          <a:chOff x="0" y="0"/>
          <a:chExt cx="0" cy="0"/>
        </a:xfrm>
      </p:grpSpPr>
      <p:sp>
        <p:nvSpPr>
          <p:cNvPr id="2" name="Freeform 2"/>
          <p:cNvSpPr/>
          <p:nvPr/>
        </p:nvSpPr>
        <p:spPr>
          <a:xfrm>
            <a:off x="255758" y="5143500"/>
            <a:ext cx="7029750" cy="5355391"/>
          </a:xfrm>
          <a:custGeom>
            <a:avLst/>
            <a:gdLst/>
            <a:ahLst/>
            <a:cxnLst/>
            <a:rect l="l" t="t" r="r" b="b"/>
            <a:pathLst>
              <a:path w="7029750" h="5355391">
                <a:moveTo>
                  <a:pt x="0" y="0"/>
                </a:moveTo>
                <a:lnTo>
                  <a:pt x="7029749" y="0"/>
                </a:lnTo>
                <a:lnTo>
                  <a:pt x="7029749" y="5355391"/>
                </a:lnTo>
                <a:lnTo>
                  <a:pt x="0" y="53553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106767" y="475375"/>
            <a:ext cx="2387041" cy="5010963"/>
          </a:xfrm>
          <a:custGeom>
            <a:avLst/>
            <a:gdLst/>
            <a:ahLst/>
            <a:cxnLst/>
            <a:rect l="l" t="t" r="r" b="b"/>
            <a:pathLst>
              <a:path w="2387041" h="5010963">
                <a:moveTo>
                  <a:pt x="0" y="0"/>
                </a:moveTo>
                <a:lnTo>
                  <a:pt x="2387040" y="0"/>
                </a:lnTo>
                <a:lnTo>
                  <a:pt x="2387040" y="5010963"/>
                </a:lnTo>
                <a:lnTo>
                  <a:pt x="0" y="50109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117385" y="2361374"/>
            <a:ext cx="14182902" cy="3348032"/>
            <a:chOff x="0" y="0"/>
            <a:chExt cx="18910536" cy="4464043"/>
          </a:xfrm>
        </p:grpSpPr>
        <p:sp>
          <p:nvSpPr>
            <p:cNvPr id="5" name="TextBox 5"/>
            <p:cNvSpPr txBox="1"/>
            <p:nvPr/>
          </p:nvSpPr>
          <p:spPr>
            <a:xfrm>
              <a:off x="0" y="571500"/>
              <a:ext cx="18910536" cy="2501616"/>
            </a:xfrm>
            <a:prstGeom prst="rect">
              <a:avLst/>
            </a:prstGeom>
          </p:spPr>
          <p:txBody>
            <a:bodyPr lIns="0" tIns="0" rIns="0" bIns="0" rtlCol="0" anchor="t">
              <a:spAutoFit/>
            </a:bodyPr>
            <a:lstStyle/>
            <a:p>
              <a:pPr algn="ctr">
                <a:lnSpc>
                  <a:spcPts val="12147"/>
                </a:lnSpc>
              </a:pPr>
              <a:r>
                <a:rPr lang="en-US" sz="15184">
                  <a:solidFill>
                    <a:srgbClr val="CE6857"/>
                  </a:solidFill>
                  <a:latin typeface="Anton"/>
                  <a:ea typeface="Anton"/>
                  <a:cs typeface="Anton"/>
                  <a:sym typeface="Anton"/>
                </a:rPr>
                <a:t>FITNESS </a:t>
              </a:r>
            </a:p>
          </p:txBody>
        </p:sp>
        <p:sp>
          <p:nvSpPr>
            <p:cNvPr id="6" name="TextBox 6"/>
            <p:cNvSpPr txBox="1"/>
            <p:nvPr/>
          </p:nvSpPr>
          <p:spPr>
            <a:xfrm>
              <a:off x="3348337" y="2823750"/>
              <a:ext cx="13294462" cy="1640293"/>
            </a:xfrm>
            <a:prstGeom prst="rect">
              <a:avLst/>
            </a:prstGeom>
          </p:spPr>
          <p:txBody>
            <a:bodyPr lIns="0" tIns="0" rIns="0" bIns="0" rtlCol="0" anchor="t">
              <a:spAutoFit/>
            </a:bodyPr>
            <a:lstStyle/>
            <a:p>
              <a:pPr algn="ctr">
                <a:lnSpc>
                  <a:spcPts val="8179"/>
                </a:lnSpc>
              </a:pPr>
              <a:r>
                <a:rPr lang="en-US" sz="9622" b="1" spc="-144">
                  <a:solidFill>
                    <a:srgbClr val="523E27"/>
                  </a:solidFill>
                  <a:latin typeface="Prompt Semi-Bold"/>
                  <a:ea typeface="Prompt Semi-Bold"/>
                  <a:cs typeface="Prompt Semi-Bold"/>
                  <a:sym typeface="Prompt Semi-Bold"/>
                </a:rPr>
                <a:t>TRACKER </a:t>
              </a:r>
            </a:p>
          </p:txBody>
        </p:sp>
      </p:grpSp>
      <p:sp>
        <p:nvSpPr>
          <p:cNvPr id="7" name="TextBox 7"/>
          <p:cNvSpPr txBox="1"/>
          <p:nvPr/>
        </p:nvSpPr>
        <p:spPr>
          <a:xfrm>
            <a:off x="14480829" y="7439744"/>
            <a:ext cx="3690664" cy="2554731"/>
          </a:xfrm>
          <a:prstGeom prst="rect">
            <a:avLst/>
          </a:prstGeom>
        </p:spPr>
        <p:txBody>
          <a:bodyPr lIns="0" tIns="0" rIns="0" bIns="0" rtlCol="0" anchor="t">
            <a:spAutoFit/>
          </a:bodyPr>
          <a:lstStyle/>
          <a:p>
            <a:pPr algn="l">
              <a:lnSpc>
                <a:spcPts val="4086"/>
              </a:lnSpc>
            </a:pPr>
            <a:r>
              <a:rPr lang="en-US" sz="2918" b="1" spc="-43">
                <a:solidFill>
                  <a:srgbClr val="523E27"/>
                </a:solidFill>
                <a:latin typeface="Prompt Bold"/>
                <a:ea typeface="Prompt Bold"/>
                <a:cs typeface="Prompt Bold"/>
                <a:sym typeface="Prompt Bold"/>
              </a:rPr>
              <a:t>POLIREDDY UDITHA</a:t>
            </a:r>
          </a:p>
          <a:p>
            <a:pPr algn="l">
              <a:lnSpc>
                <a:spcPts val="4086"/>
              </a:lnSpc>
            </a:pPr>
            <a:r>
              <a:rPr lang="en-US" sz="2918" b="1" spc="-43">
                <a:solidFill>
                  <a:srgbClr val="523E27"/>
                </a:solidFill>
                <a:latin typeface="Prompt Bold"/>
                <a:ea typeface="Prompt Bold"/>
                <a:cs typeface="Prompt Bold"/>
                <a:sym typeface="Prompt Bold"/>
              </a:rPr>
              <a:t>SIDDIREDDY  KOMALI</a:t>
            </a:r>
          </a:p>
          <a:p>
            <a:pPr algn="l">
              <a:lnSpc>
                <a:spcPts val="4086"/>
              </a:lnSpc>
            </a:pPr>
            <a:r>
              <a:rPr lang="en-US" sz="2918" b="1" spc="-43">
                <a:solidFill>
                  <a:srgbClr val="523E27"/>
                </a:solidFill>
                <a:latin typeface="Prompt Bold"/>
                <a:ea typeface="Prompt Bold"/>
                <a:cs typeface="Prompt Bold"/>
                <a:sym typeface="Prompt Bold"/>
              </a:rPr>
              <a:t>RAHUL K </a:t>
            </a:r>
          </a:p>
          <a:p>
            <a:pPr algn="l">
              <a:lnSpc>
                <a:spcPts val="4086"/>
              </a:lnSpc>
            </a:pPr>
            <a:r>
              <a:rPr lang="en-US" sz="2918" b="1" spc="-43">
                <a:solidFill>
                  <a:srgbClr val="523E27"/>
                </a:solidFill>
                <a:latin typeface="Prompt Bold"/>
                <a:ea typeface="Prompt Bold"/>
                <a:cs typeface="Prompt Bold"/>
                <a:sym typeface="Prompt Bold"/>
              </a:rPr>
              <a:t>SYED ROSHAN</a:t>
            </a:r>
          </a:p>
          <a:p>
            <a:pPr algn="l">
              <a:lnSpc>
                <a:spcPts val="4086"/>
              </a:lnSpc>
            </a:pPr>
            <a:r>
              <a:rPr lang="en-US" sz="2918" b="1" spc="-43">
                <a:solidFill>
                  <a:srgbClr val="523E27"/>
                </a:solidFill>
                <a:latin typeface="Prompt Bold"/>
                <a:ea typeface="Prompt Bold"/>
                <a:cs typeface="Prompt Bold"/>
                <a:sym typeface="Prompt Bold"/>
              </a:rPr>
              <a:t>VIGNESH KUMAR</a:t>
            </a:r>
          </a:p>
        </p:txBody>
      </p:sp>
      <p:sp>
        <p:nvSpPr>
          <p:cNvPr id="8" name="TextBox 8"/>
          <p:cNvSpPr txBox="1"/>
          <p:nvPr/>
        </p:nvSpPr>
        <p:spPr>
          <a:xfrm>
            <a:off x="14604469" y="6935268"/>
            <a:ext cx="2100115" cy="364557"/>
          </a:xfrm>
          <a:prstGeom prst="rect">
            <a:avLst/>
          </a:prstGeom>
        </p:spPr>
        <p:txBody>
          <a:bodyPr lIns="0" tIns="0" rIns="0" bIns="0" rtlCol="0" anchor="t">
            <a:spAutoFit/>
          </a:bodyPr>
          <a:lstStyle/>
          <a:p>
            <a:pPr algn="ctr">
              <a:lnSpc>
                <a:spcPts val="3003"/>
              </a:lnSpc>
            </a:pPr>
            <a:r>
              <a:rPr lang="en-US" sz="2145" spc="-32">
                <a:solidFill>
                  <a:srgbClr val="523E27"/>
                </a:solidFill>
                <a:latin typeface="Prompt"/>
                <a:ea typeface="Prompt"/>
                <a:cs typeface="Prompt"/>
                <a:sym typeface="Prompt"/>
              </a:rPr>
              <a:t>TEAM MEMBERS: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5382" y="6526003"/>
            <a:ext cx="5880833" cy="3614039"/>
          </a:xfrm>
          <a:custGeom>
            <a:avLst/>
            <a:gdLst/>
            <a:ahLst/>
            <a:cxnLst/>
            <a:rect l="l" t="t" r="r" b="b"/>
            <a:pathLst>
              <a:path w="5880833" h="3614039">
                <a:moveTo>
                  <a:pt x="0" y="0"/>
                </a:moveTo>
                <a:lnTo>
                  <a:pt x="5880833" y="0"/>
                </a:lnTo>
                <a:lnTo>
                  <a:pt x="5880833" y="3614039"/>
                </a:lnTo>
                <a:lnTo>
                  <a:pt x="0" y="361403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rot="3395755">
            <a:off x="-301113" y="-239855"/>
            <a:ext cx="1382292" cy="138229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12123667" y="4939622"/>
            <a:ext cx="5668910" cy="4318678"/>
          </a:xfrm>
          <a:custGeom>
            <a:avLst/>
            <a:gdLst/>
            <a:ahLst/>
            <a:cxnLst/>
            <a:rect l="l" t="t" r="r" b="b"/>
            <a:pathLst>
              <a:path w="5668910" h="4318678">
                <a:moveTo>
                  <a:pt x="0" y="0"/>
                </a:moveTo>
                <a:lnTo>
                  <a:pt x="5668909" y="0"/>
                </a:lnTo>
                <a:lnTo>
                  <a:pt x="5668909" y="4318678"/>
                </a:lnTo>
                <a:lnTo>
                  <a:pt x="0" y="4318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6791772" y="632777"/>
            <a:ext cx="3144322" cy="677546"/>
          </a:xfrm>
          <a:prstGeom prst="rect">
            <a:avLst/>
          </a:prstGeom>
        </p:spPr>
        <p:txBody>
          <a:bodyPr lIns="0" tIns="0" rIns="0" bIns="0" rtlCol="0" anchor="t">
            <a:spAutoFit/>
          </a:bodyPr>
          <a:lstStyle/>
          <a:p>
            <a:pPr algn="ctr">
              <a:lnSpc>
                <a:spcPts val="5179"/>
              </a:lnSpc>
              <a:spcBef>
                <a:spcPct val="0"/>
              </a:spcBef>
            </a:pPr>
            <a:r>
              <a:rPr lang="en-US" sz="3699" b="1">
                <a:solidFill>
                  <a:srgbClr val="330099"/>
                </a:solidFill>
                <a:latin typeface="Poppins Bold"/>
                <a:ea typeface="Poppins Bold"/>
                <a:cs typeface="Poppins Bold"/>
                <a:sym typeface="Poppins Bold"/>
              </a:rPr>
              <a:t>CONCLUSION</a:t>
            </a:r>
          </a:p>
        </p:txBody>
      </p:sp>
      <p:sp>
        <p:nvSpPr>
          <p:cNvPr id="8" name="TextBox 8"/>
          <p:cNvSpPr txBox="1"/>
          <p:nvPr/>
        </p:nvSpPr>
        <p:spPr>
          <a:xfrm>
            <a:off x="390033" y="2974339"/>
            <a:ext cx="17897967" cy="2095501"/>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Poppins"/>
                <a:ea typeface="Poppins"/>
                <a:cs typeface="Poppins"/>
                <a:sym typeface="Poppins"/>
              </a:rPr>
              <a:t>Fitbliss is a helpful fitness app that lets users track their daily exercises and calories in a simple way. It gives personal fitness goals, shows progress with charts, and keeps a record of all past workouts. With easy-to-use features and secure data storage, it’s a great tool for anyone who wants to stay healthy and reach their fitness goals.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0099"/>
        </a:solidFill>
        <a:effectLst/>
      </p:bgPr>
    </p:bg>
    <p:spTree>
      <p:nvGrpSpPr>
        <p:cNvPr id="1" name=""/>
        <p:cNvGrpSpPr/>
        <p:nvPr/>
      </p:nvGrpSpPr>
      <p:grpSpPr>
        <a:xfrm>
          <a:off x="0" y="0"/>
          <a:ext cx="0" cy="0"/>
          <a:chOff x="0" y="0"/>
          <a:chExt cx="0" cy="0"/>
        </a:xfrm>
      </p:grpSpPr>
      <p:grpSp>
        <p:nvGrpSpPr>
          <p:cNvPr id="2" name="Group 2"/>
          <p:cNvGrpSpPr/>
          <p:nvPr/>
        </p:nvGrpSpPr>
        <p:grpSpPr>
          <a:xfrm>
            <a:off x="2551865" y="5460111"/>
            <a:ext cx="3876098" cy="761361"/>
            <a:chOff x="0" y="0"/>
            <a:chExt cx="1161420" cy="228132"/>
          </a:xfrm>
        </p:grpSpPr>
        <p:sp>
          <p:nvSpPr>
            <p:cNvPr id="3" name="Freeform 3"/>
            <p:cNvSpPr/>
            <p:nvPr/>
          </p:nvSpPr>
          <p:spPr>
            <a:xfrm>
              <a:off x="0" y="0"/>
              <a:ext cx="1161420" cy="228132"/>
            </a:xfrm>
            <a:custGeom>
              <a:avLst/>
              <a:gdLst/>
              <a:ahLst/>
              <a:cxnLst/>
              <a:rect l="l" t="t" r="r" b="b"/>
              <a:pathLst>
                <a:path w="1161420" h="228132">
                  <a:moveTo>
                    <a:pt x="101865" y="0"/>
                  </a:moveTo>
                  <a:lnTo>
                    <a:pt x="1059555" y="0"/>
                  </a:lnTo>
                  <a:cubicBezTo>
                    <a:pt x="1115813" y="0"/>
                    <a:pt x="1161420" y="45606"/>
                    <a:pt x="1161420" y="101865"/>
                  </a:cubicBezTo>
                  <a:lnTo>
                    <a:pt x="1161420" y="126267"/>
                  </a:lnTo>
                  <a:cubicBezTo>
                    <a:pt x="1161420" y="182525"/>
                    <a:pt x="1115813" y="228132"/>
                    <a:pt x="1059555" y="228132"/>
                  </a:cubicBezTo>
                  <a:lnTo>
                    <a:pt x="101865" y="228132"/>
                  </a:lnTo>
                  <a:cubicBezTo>
                    <a:pt x="45606" y="228132"/>
                    <a:pt x="0" y="182525"/>
                    <a:pt x="0" y="126267"/>
                  </a:cubicBezTo>
                  <a:lnTo>
                    <a:pt x="0" y="101865"/>
                  </a:lnTo>
                  <a:cubicBezTo>
                    <a:pt x="0" y="45606"/>
                    <a:pt x="45606" y="0"/>
                    <a:pt x="101865" y="0"/>
                  </a:cubicBezTo>
                  <a:close/>
                </a:path>
              </a:pathLst>
            </a:custGeom>
            <a:solidFill>
              <a:srgbClr val="000000">
                <a:alpha val="0"/>
              </a:srgbClr>
            </a:solidFill>
            <a:ln w="28575" cap="rnd">
              <a:solidFill>
                <a:srgbClr val="FF9999"/>
              </a:solidFill>
              <a:prstDash val="solid"/>
              <a:round/>
            </a:ln>
          </p:spPr>
        </p:sp>
        <p:sp>
          <p:nvSpPr>
            <p:cNvPr id="4" name="TextBox 4"/>
            <p:cNvSpPr txBox="1"/>
            <p:nvPr/>
          </p:nvSpPr>
          <p:spPr>
            <a:xfrm>
              <a:off x="0" y="-57150"/>
              <a:ext cx="1161420" cy="285282"/>
            </a:xfrm>
            <a:prstGeom prst="rect">
              <a:avLst/>
            </a:prstGeom>
          </p:spPr>
          <p:txBody>
            <a:bodyPr lIns="50800" tIns="50800" rIns="50800" bIns="50800" rtlCol="0" anchor="ctr"/>
            <a:lstStyle/>
            <a:p>
              <a:pPr algn="ctr">
                <a:lnSpc>
                  <a:spcPts val="2799"/>
                </a:lnSpc>
              </a:pPr>
              <a:endParaRPr/>
            </a:p>
          </p:txBody>
        </p:sp>
      </p:grpSp>
      <p:sp>
        <p:nvSpPr>
          <p:cNvPr id="5" name="AutoShape 5"/>
          <p:cNvSpPr/>
          <p:nvPr/>
        </p:nvSpPr>
        <p:spPr>
          <a:xfrm>
            <a:off x="5002856" y="5859842"/>
            <a:ext cx="1065281" cy="0"/>
          </a:xfrm>
          <a:prstGeom prst="line">
            <a:avLst/>
          </a:prstGeom>
          <a:ln w="38100" cap="flat">
            <a:solidFill>
              <a:srgbClr val="FFFFFF"/>
            </a:solidFill>
            <a:prstDash val="solid"/>
            <a:headEnd type="none" w="sm" len="sm"/>
            <a:tailEnd type="arrow" w="med" len="sm"/>
          </a:ln>
        </p:spPr>
      </p:sp>
      <p:grpSp>
        <p:nvGrpSpPr>
          <p:cNvPr id="6" name="Group 6"/>
          <p:cNvGrpSpPr/>
          <p:nvPr/>
        </p:nvGrpSpPr>
        <p:grpSpPr>
          <a:xfrm>
            <a:off x="9737907" y="5143500"/>
            <a:ext cx="10287000" cy="102870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 name="TextBox 9"/>
          <p:cNvSpPr txBox="1"/>
          <p:nvPr/>
        </p:nvSpPr>
        <p:spPr>
          <a:xfrm>
            <a:off x="1932142" y="2424450"/>
            <a:ext cx="14871216" cy="2152665"/>
          </a:xfrm>
          <a:prstGeom prst="rect">
            <a:avLst/>
          </a:prstGeom>
        </p:spPr>
        <p:txBody>
          <a:bodyPr lIns="0" tIns="0" rIns="0" bIns="0" rtlCol="0" anchor="t">
            <a:spAutoFit/>
          </a:bodyPr>
          <a:lstStyle/>
          <a:p>
            <a:pPr algn="l">
              <a:lnSpc>
                <a:spcPts val="14301"/>
              </a:lnSpc>
            </a:pPr>
            <a:r>
              <a:rPr lang="en-US" sz="16438" b="1" spc="-805">
                <a:solidFill>
                  <a:srgbClr val="FF9999"/>
                </a:solidFill>
                <a:latin typeface="Poppins Bold"/>
                <a:ea typeface="Poppins Bold"/>
                <a:cs typeface="Poppins Bold"/>
                <a:sym typeface="Poppins Bold"/>
              </a:rPr>
              <a:t>THANK YOU</a:t>
            </a:r>
          </a:p>
        </p:txBody>
      </p:sp>
      <p:sp>
        <p:nvSpPr>
          <p:cNvPr id="10" name="Freeform 10"/>
          <p:cNvSpPr/>
          <p:nvPr/>
        </p:nvSpPr>
        <p:spPr>
          <a:xfrm>
            <a:off x="6211012" y="3287134"/>
            <a:ext cx="11164682" cy="6637911"/>
          </a:xfrm>
          <a:custGeom>
            <a:avLst/>
            <a:gdLst/>
            <a:ahLst/>
            <a:cxnLst/>
            <a:rect l="l" t="t" r="r" b="b"/>
            <a:pathLst>
              <a:path w="11164682" h="6637911">
                <a:moveTo>
                  <a:pt x="0" y="0"/>
                </a:moveTo>
                <a:lnTo>
                  <a:pt x="11164681" y="0"/>
                </a:lnTo>
                <a:lnTo>
                  <a:pt x="11164681" y="6637911"/>
                </a:lnTo>
                <a:lnTo>
                  <a:pt x="0" y="663791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Freeform 11"/>
          <p:cNvSpPr/>
          <p:nvPr/>
        </p:nvSpPr>
        <p:spPr>
          <a:xfrm rot="-2994157">
            <a:off x="973202" y="1063776"/>
            <a:ext cx="564311" cy="417590"/>
          </a:xfrm>
          <a:custGeom>
            <a:avLst/>
            <a:gdLst/>
            <a:ahLst/>
            <a:cxnLst/>
            <a:rect l="l" t="t" r="r" b="b"/>
            <a:pathLst>
              <a:path w="564311" h="417590">
                <a:moveTo>
                  <a:pt x="0" y="0"/>
                </a:moveTo>
                <a:lnTo>
                  <a:pt x="564311" y="0"/>
                </a:lnTo>
                <a:lnTo>
                  <a:pt x="564311" y="417590"/>
                </a:lnTo>
                <a:lnTo>
                  <a:pt x="0" y="417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rot="5792002">
            <a:off x="-427744" y="2633461"/>
            <a:ext cx="1382292" cy="138229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rot="5792002">
            <a:off x="17596854" y="5914944"/>
            <a:ext cx="1382292" cy="138229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8" name="Freeform 18"/>
          <p:cNvSpPr/>
          <p:nvPr/>
        </p:nvSpPr>
        <p:spPr>
          <a:xfrm>
            <a:off x="0" y="0"/>
            <a:ext cx="18288000" cy="10355425"/>
          </a:xfrm>
          <a:custGeom>
            <a:avLst/>
            <a:gdLst/>
            <a:ahLst/>
            <a:cxnLst/>
            <a:rect l="l" t="t" r="r" b="b"/>
            <a:pathLst>
              <a:path w="18288000" h="10355425">
                <a:moveTo>
                  <a:pt x="0" y="0"/>
                </a:moveTo>
                <a:lnTo>
                  <a:pt x="18288000" y="0"/>
                </a:lnTo>
                <a:lnTo>
                  <a:pt x="18288000" y="10355425"/>
                </a:lnTo>
                <a:lnTo>
                  <a:pt x="0" y="10355425"/>
                </a:lnTo>
                <a:lnTo>
                  <a:pt x="0" y="0"/>
                </a:lnTo>
                <a:close/>
              </a:path>
            </a:pathLst>
          </a:custGeom>
          <a:blipFill>
            <a:blip r:embed="rId6"/>
            <a:stretch>
              <a:fillRect l="-525" r="-525" b="-383"/>
            </a:stretch>
          </a:blipFill>
        </p:spPr>
      </p:sp>
      <p:sp>
        <p:nvSpPr>
          <p:cNvPr id="19" name="TextBox 19"/>
          <p:cNvSpPr txBox="1"/>
          <p:nvPr/>
        </p:nvSpPr>
        <p:spPr>
          <a:xfrm>
            <a:off x="11839179" y="857250"/>
            <a:ext cx="6084456" cy="1085446"/>
          </a:xfrm>
          <a:prstGeom prst="rect">
            <a:avLst/>
          </a:prstGeom>
        </p:spPr>
        <p:txBody>
          <a:bodyPr lIns="0" tIns="0" rIns="0" bIns="0" rtlCol="0" anchor="t">
            <a:spAutoFit/>
          </a:bodyPr>
          <a:lstStyle/>
          <a:p>
            <a:pPr algn="ctr">
              <a:lnSpc>
                <a:spcPts val="8421"/>
              </a:lnSpc>
              <a:spcBef>
                <a:spcPct val="0"/>
              </a:spcBef>
            </a:pPr>
            <a:r>
              <a:rPr lang="en-US" sz="6015" b="1">
                <a:solidFill>
                  <a:srgbClr val="00BF63"/>
                </a:solidFill>
                <a:latin typeface="Poppins Bold"/>
                <a:ea typeface="Poppins Bold"/>
                <a:cs typeface="Poppins Bold"/>
                <a:sym typeface="Poppi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0099"/>
        </a:solidFill>
        <a:effectLst/>
      </p:bgPr>
    </p:bg>
    <p:spTree>
      <p:nvGrpSpPr>
        <p:cNvPr id="1" name=""/>
        <p:cNvGrpSpPr/>
        <p:nvPr/>
      </p:nvGrpSpPr>
      <p:grpSpPr>
        <a:xfrm>
          <a:off x="0" y="0"/>
          <a:ext cx="0" cy="0"/>
          <a:chOff x="0" y="0"/>
          <a:chExt cx="0" cy="0"/>
        </a:xfrm>
      </p:grpSpPr>
      <p:sp>
        <p:nvSpPr>
          <p:cNvPr id="2" name="Freeform 2"/>
          <p:cNvSpPr/>
          <p:nvPr/>
        </p:nvSpPr>
        <p:spPr>
          <a:xfrm rot="-2994157">
            <a:off x="405093" y="372060"/>
            <a:ext cx="564311" cy="417590"/>
          </a:xfrm>
          <a:custGeom>
            <a:avLst/>
            <a:gdLst/>
            <a:ahLst/>
            <a:cxnLst/>
            <a:rect l="l" t="t" r="r" b="b"/>
            <a:pathLst>
              <a:path w="564311" h="417590">
                <a:moveTo>
                  <a:pt x="0" y="0"/>
                </a:moveTo>
                <a:lnTo>
                  <a:pt x="564311" y="0"/>
                </a:lnTo>
                <a:lnTo>
                  <a:pt x="564311" y="417591"/>
                </a:lnTo>
                <a:lnTo>
                  <a:pt x="0" y="4175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623151" y="5092743"/>
            <a:ext cx="10287000" cy="102870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11602973" y="2104768"/>
            <a:ext cx="5885206" cy="7458211"/>
          </a:xfrm>
          <a:custGeom>
            <a:avLst/>
            <a:gdLst/>
            <a:ahLst/>
            <a:cxnLst/>
            <a:rect l="l" t="t" r="r" b="b"/>
            <a:pathLst>
              <a:path w="5885206" h="7458211">
                <a:moveTo>
                  <a:pt x="0" y="0"/>
                </a:moveTo>
                <a:lnTo>
                  <a:pt x="5885206" y="0"/>
                </a:lnTo>
                <a:lnTo>
                  <a:pt x="5885206" y="7458211"/>
                </a:lnTo>
                <a:lnTo>
                  <a:pt x="0" y="745821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7" name="Group 7"/>
          <p:cNvGrpSpPr/>
          <p:nvPr/>
        </p:nvGrpSpPr>
        <p:grpSpPr>
          <a:xfrm rot="5792002">
            <a:off x="-427744" y="2633461"/>
            <a:ext cx="1382292" cy="138229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rot="3395755">
            <a:off x="17261527" y="6984085"/>
            <a:ext cx="1382292" cy="138229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3" name="TextBox 13"/>
          <p:cNvSpPr txBox="1"/>
          <p:nvPr/>
        </p:nvSpPr>
        <p:spPr>
          <a:xfrm>
            <a:off x="4263215" y="405112"/>
            <a:ext cx="9339552" cy="832991"/>
          </a:xfrm>
          <a:prstGeom prst="rect">
            <a:avLst/>
          </a:prstGeom>
        </p:spPr>
        <p:txBody>
          <a:bodyPr lIns="0" tIns="0" rIns="0" bIns="0" rtlCol="0" anchor="t">
            <a:spAutoFit/>
          </a:bodyPr>
          <a:lstStyle/>
          <a:p>
            <a:pPr algn="l">
              <a:lnSpc>
                <a:spcPts val="3055"/>
              </a:lnSpc>
            </a:pPr>
            <a:r>
              <a:rPr lang="en-US" sz="3512" b="1" spc="-172">
                <a:solidFill>
                  <a:srgbClr val="00BF63"/>
                </a:solidFill>
                <a:latin typeface="Poppins Bold"/>
                <a:ea typeface="Poppins Bold"/>
                <a:cs typeface="Poppins Bold"/>
                <a:sym typeface="Poppins Bold"/>
              </a:rPr>
              <a:t>Fit-bliss :-  Your Personal Fitness Companion</a:t>
            </a:r>
          </a:p>
          <a:p>
            <a:pPr algn="l">
              <a:lnSpc>
                <a:spcPts val="3055"/>
              </a:lnSpc>
            </a:pPr>
            <a:endParaRPr lang="en-US" sz="3512" b="1" spc="-172">
              <a:solidFill>
                <a:srgbClr val="00BF63"/>
              </a:solidFill>
              <a:latin typeface="Poppins Bold"/>
              <a:ea typeface="Poppins Bold"/>
              <a:cs typeface="Poppins Bold"/>
              <a:sym typeface="Poppins Bold"/>
            </a:endParaRPr>
          </a:p>
        </p:txBody>
      </p:sp>
      <p:sp>
        <p:nvSpPr>
          <p:cNvPr id="14" name="TextBox 14"/>
          <p:cNvSpPr txBox="1"/>
          <p:nvPr/>
        </p:nvSpPr>
        <p:spPr>
          <a:xfrm>
            <a:off x="687249" y="2763503"/>
            <a:ext cx="10060440" cy="3070371"/>
          </a:xfrm>
          <a:prstGeom prst="rect">
            <a:avLst/>
          </a:prstGeom>
        </p:spPr>
        <p:txBody>
          <a:bodyPr lIns="0" tIns="0" rIns="0" bIns="0" rtlCol="0" anchor="t">
            <a:spAutoFit/>
          </a:bodyPr>
          <a:lstStyle/>
          <a:p>
            <a:pPr algn="l">
              <a:lnSpc>
                <a:spcPts val="3494"/>
              </a:lnSpc>
              <a:spcBef>
                <a:spcPct val="0"/>
              </a:spcBef>
            </a:pPr>
            <a:r>
              <a:rPr lang="en-US" sz="2495">
                <a:solidFill>
                  <a:srgbClr val="FFFFFF"/>
                </a:solidFill>
                <a:latin typeface="Poppins"/>
                <a:ea typeface="Poppins"/>
                <a:cs typeface="Poppins"/>
                <a:sym typeface="Poppins"/>
              </a:rPr>
              <a:t>Fit-bliss is a comprehensive fitness tracking application designed to help users monitor and manage their physical activity and calorie expenditure. This standalone Java and MySQL-based application provides personalized fitness recommendations, exercise logging capabilities, and visual feedback to support your health journey.</a:t>
            </a:r>
          </a:p>
          <a:p>
            <a:pPr algn="ctr">
              <a:lnSpc>
                <a:spcPts val="3494"/>
              </a:lnSpc>
              <a:spcBef>
                <a:spcPct val="0"/>
              </a:spcBef>
            </a:pPr>
            <a:endParaRPr lang="en-US" sz="2495">
              <a:solidFill>
                <a:srgbClr val="FFFFFF"/>
              </a:solidFill>
              <a:latin typeface="Poppins"/>
              <a:ea typeface="Poppins"/>
              <a:cs typeface="Poppins"/>
              <a:sym typeface="Poppins"/>
            </a:endParaRPr>
          </a:p>
        </p:txBody>
      </p:sp>
      <p:sp>
        <p:nvSpPr>
          <p:cNvPr id="15" name="TextBox 15"/>
          <p:cNvSpPr txBox="1"/>
          <p:nvPr/>
        </p:nvSpPr>
        <p:spPr>
          <a:xfrm>
            <a:off x="687249" y="6340834"/>
            <a:ext cx="10727852" cy="1755797"/>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Poppins"/>
                <a:ea typeface="Poppins"/>
                <a:cs typeface="Poppins"/>
                <a:sym typeface="Poppins"/>
              </a:rPr>
              <a:t>With Fit-bliss, you can create a personalized profile, track your daily exercises, visualize your progress, and review your exercise history—all in one convenient application.</a:t>
            </a:r>
          </a:p>
          <a:p>
            <a:pPr algn="ctr">
              <a:lnSpc>
                <a:spcPts val="3499"/>
              </a:lnSpc>
              <a:spcBef>
                <a:spcPct val="0"/>
              </a:spcBef>
            </a:pPr>
            <a:endParaRPr lang="en-US" sz="2499">
              <a:solidFill>
                <a:srgbClr val="FFFFFF"/>
              </a:solidFill>
              <a:latin typeface="Poppins"/>
              <a:ea typeface="Poppins"/>
              <a:cs typeface="Poppins"/>
              <a:sym typeface="Poppins"/>
            </a:endParaRPr>
          </a:p>
        </p:txBody>
      </p:sp>
      <p:sp>
        <p:nvSpPr>
          <p:cNvPr id="16" name="TextBox 16"/>
          <p:cNvSpPr txBox="1"/>
          <p:nvPr/>
        </p:nvSpPr>
        <p:spPr>
          <a:xfrm>
            <a:off x="5357048" y="1161903"/>
            <a:ext cx="7151885" cy="682566"/>
          </a:xfrm>
          <a:prstGeom prst="rect">
            <a:avLst/>
          </a:prstGeom>
        </p:spPr>
        <p:txBody>
          <a:bodyPr lIns="0" tIns="0" rIns="0" bIns="0" rtlCol="0" anchor="t">
            <a:spAutoFit/>
          </a:bodyPr>
          <a:lstStyle/>
          <a:p>
            <a:pPr algn="ctr">
              <a:lnSpc>
                <a:spcPts val="5574"/>
              </a:lnSpc>
            </a:pPr>
            <a:r>
              <a:rPr lang="en-US" sz="3981" b="1">
                <a:solidFill>
                  <a:srgbClr val="FFFFFF"/>
                </a:solidFill>
                <a:latin typeface="Canva Sans Bold"/>
                <a:ea typeface="Canva Sans Bold"/>
                <a:cs typeface="Canva Sans Bold"/>
                <a:sym typeface="Canva Sans Bold"/>
              </a:rPr>
              <a:t>INTRODUCING FITBLISS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8716" y="2442466"/>
            <a:ext cx="6921591" cy="69215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578333" y="2425952"/>
            <a:ext cx="8350458" cy="6862558"/>
          </a:xfrm>
          <a:custGeom>
            <a:avLst/>
            <a:gdLst/>
            <a:ahLst/>
            <a:cxnLst/>
            <a:rect l="l" t="t" r="r" b="b"/>
            <a:pathLst>
              <a:path w="8350458" h="6862558">
                <a:moveTo>
                  <a:pt x="0" y="0"/>
                </a:moveTo>
                <a:lnTo>
                  <a:pt x="8350459" y="0"/>
                </a:lnTo>
                <a:lnTo>
                  <a:pt x="8350459" y="6862558"/>
                </a:lnTo>
                <a:lnTo>
                  <a:pt x="0" y="686255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rot="-2994157">
            <a:off x="973202" y="1063776"/>
            <a:ext cx="564311" cy="417590"/>
          </a:xfrm>
          <a:custGeom>
            <a:avLst/>
            <a:gdLst/>
            <a:ahLst/>
            <a:cxnLst/>
            <a:rect l="l" t="t" r="r" b="b"/>
            <a:pathLst>
              <a:path w="564311" h="417590">
                <a:moveTo>
                  <a:pt x="0" y="0"/>
                </a:moveTo>
                <a:lnTo>
                  <a:pt x="564311" y="0"/>
                </a:lnTo>
                <a:lnTo>
                  <a:pt x="564311" y="417590"/>
                </a:lnTo>
                <a:lnTo>
                  <a:pt x="0" y="417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rot="3395755">
            <a:off x="17525632" y="7609675"/>
            <a:ext cx="1382292" cy="138229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rot="-3252134">
            <a:off x="6306618" y="1359110"/>
            <a:ext cx="904300" cy="9043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3" name="TextBox 13"/>
          <p:cNvSpPr txBox="1"/>
          <p:nvPr/>
        </p:nvSpPr>
        <p:spPr>
          <a:xfrm>
            <a:off x="9144000" y="2368802"/>
            <a:ext cx="7462153" cy="1416050"/>
          </a:xfrm>
          <a:prstGeom prst="rect">
            <a:avLst/>
          </a:prstGeom>
        </p:spPr>
        <p:txBody>
          <a:bodyPr lIns="0" tIns="0" rIns="0" bIns="0" rtlCol="0" anchor="t">
            <a:spAutoFit/>
          </a:bodyPr>
          <a:lstStyle/>
          <a:p>
            <a:pPr algn="l">
              <a:lnSpc>
                <a:spcPts val="2799"/>
              </a:lnSpc>
            </a:pPr>
            <a:r>
              <a:rPr lang="en-US" sz="1999">
                <a:solidFill>
                  <a:srgbClr val="000000"/>
                </a:solidFill>
                <a:latin typeface="Poppins"/>
                <a:ea typeface="Poppins"/>
                <a:cs typeface="Poppins"/>
                <a:sym typeface="Poppins"/>
              </a:rPr>
              <a:t>Input personal details like height, weight, birth year, and gender to create a personalized profile that serves as the foundation for your fitness journey.</a:t>
            </a:r>
          </a:p>
          <a:p>
            <a:pPr algn="l">
              <a:lnSpc>
                <a:spcPts val="2799"/>
              </a:lnSpc>
              <a:spcBef>
                <a:spcPct val="0"/>
              </a:spcBef>
            </a:pPr>
            <a:endParaRPr lang="en-US" sz="1999">
              <a:solidFill>
                <a:srgbClr val="000000"/>
              </a:solidFill>
              <a:latin typeface="Poppins"/>
              <a:ea typeface="Poppins"/>
              <a:cs typeface="Poppins"/>
              <a:sym typeface="Poppins"/>
            </a:endParaRPr>
          </a:p>
        </p:txBody>
      </p:sp>
      <p:sp>
        <p:nvSpPr>
          <p:cNvPr id="14" name="TextBox 14"/>
          <p:cNvSpPr txBox="1"/>
          <p:nvPr/>
        </p:nvSpPr>
        <p:spPr>
          <a:xfrm>
            <a:off x="9320883" y="572315"/>
            <a:ext cx="6053154" cy="1314786"/>
          </a:xfrm>
          <a:prstGeom prst="rect">
            <a:avLst/>
          </a:prstGeom>
        </p:spPr>
        <p:txBody>
          <a:bodyPr lIns="0" tIns="0" rIns="0" bIns="0" rtlCol="0" anchor="t">
            <a:spAutoFit/>
          </a:bodyPr>
          <a:lstStyle/>
          <a:p>
            <a:pPr algn="ctr">
              <a:lnSpc>
                <a:spcPts val="5214"/>
              </a:lnSpc>
            </a:pPr>
            <a:r>
              <a:rPr lang="en-US" sz="3724" b="1">
                <a:solidFill>
                  <a:srgbClr val="000000"/>
                </a:solidFill>
                <a:latin typeface="Canva Sans Bold"/>
                <a:ea typeface="Canva Sans Bold"/>
                <a:cs typeface="Canva Sans Bold"/>
                <a:sym typeface="Canva Sans Bold"/>
              </a:rPr>
              <a:t>Key Features of Fit-bliss</a:t>
            </a:r>
          </a:p>
          <a:p>
            <a:pPr algn="ctr">
              <a:lnSpc>
                <a:spcPts val="5214"/>
              </a:lnSpc>
            </a:pPr>
            <a:endParaRPr lang="en-US" sz="3724" b="1">
              <a:solidFill>
                <a:srgbClr val="000000"/>
              </a:solidFill>
              <a:latin typeface="Canva Sans Bold"/>
              <a:ea typeface="Canva Sans Bold"/>
              <a:cs typeface="Canva Sans Bold"/>
              <a:sym typeface="Canva Sans Bold"/>
            </a:endParaRPr>
          </a:p>
        </p:txBody>
      </p:sp>
      <p:sp>
        <p:nvSpPr>
          <p:cNvPr id="15" name="TextBox 15"/>
          <p:cNvSpPr txBox="1"/>
          <p:nvPr/>
        </p:nvSpPr>
        <p:spPr>
          <a:xfrm>
            <a:off x="9095891" y="1773159"/>
            <a:ext cx="2972245" cy="642782"/>
          </a:xfrm>
          <a:prstGeom prst="rect">
            <a:avLst/>
          </a:prstGeom>
        </p:spPr>
        <p:txBody>
          <a:bodyPr lIns="0" tIns="0" rIns="0" bIns="0" rtlCol="0" anchor="t">
            <a:spAutoFit/>
          </a:bodyPr>
          <a:lstStyle/>
          <a:p>
            <a:pPr algn="ctr">
              <a:lnSpc>
                <a:spcPts val="2625"/>
              </a:lnSpc>
            </a:pPr>
            <a:r>
              <a:rPr lang="en-US" sz="1875" b="1">
                <a:solidFill>
                  <a:srgbClr val="00BF63"/>
                </a:solidFill>
                <a:latin typeface="Canva Sans Bold"/>
                <a:ea typeface="Canva Sans Bold"/>
                <a:cs typeface="Canva Sans Bold"/>
                <a:sym typeface="Canva Sans Bold"/>
              </a:rPr>
              <a:t>User Account Creation -</a:t>
            </a:r>
          </a:p>
          <a:p>
            <a:pPr algn="ctr">
              <a:lnSpc>
                <a:spcPts val="2625"/>
              </a:lnSpc>
            </a:pPr>
            <a:endParaRPr lang="en-US" sz="1875" b="1">
              <a:solidFill>
                <a:srgbClr val="00BF63"/>
              </a:solidFill>
              <a:latin typeface="Canva Sans Bold"/>
              <a:ea typeface="Canva Sans Bold"/>
              <a:cs typeface="Canva Sans Bold"/>
              <a:sym typeface="Canva Sans Bold"/>
            </a:endParaRPr>
          </a:p>
        </p:txBody>
      </p:sp>
      <p:sp>
        <p:nvSpPr>
          <p:cNvPr id="16" name="TextBox 16"/>
          <p:cNvSpPr txBox="1"/>
          <p:nvPr/>
        </p:nvSpPr>
        <p:spPr>
          <a:xfrm>
            <a:off x="8671335" y="4021310"/>
            <a:ext cx="4486543" cy="727046"/>
          </a:xfrm>
          <a:prstGeom prst="rect">
            <a:avLst/>
          </a:prstGeom>
        </p:spPr>
        <p:txBody>
          <a:bodyPr lIns="0" tIns="0" rIns="0" bIns="0" rtlCol="0" anchor="t">
            <a:spAutoFit/>
          </a:bodyPr>
          <a:lstStyle/>
          <a:p>
            <a:pPr algn="ctr">
              <a:lnSpc>
                <a:spcPts val="2981"/>
              </a:lnSpc>
            </a:pPr>
            <a:r>
              <a:rPr lang="en-US" sz="2129" b="1">
                <a:solidFill>
                  <a:srgbClr val="00BF63"/>
                </a:solidFill>
                <a:latin typeface="Canva Sans Bold"/>
                <a:ea typeface="Canva Sans Bold"/>
                <a:cs typeface="Canva Sans Bold"/>
                <a:sym typeface="Canva Sans Bold"/>
              </a:rPr>
              <a:t>Calorie Recommendations -</a:t>
            </a:r>
          </a:p>
          <a:p>
            <a:pPr algn="ctr">
              <a:lnSpc>
                <a:spcPts val="2981"/>
              </a:lnSpc>
            </a:pPr>
            <a:endParaRPr lang="en-US" sz="2129" b="1">
              <a:solidFill>
                <a:srgbClr val="00BF63"/>
              </a:solidFill>
              <a:latin typeface="Canva Sans Bold"/>
              <a:ea typeface="Canva Sans Bold"/>
              <a:cs typeface="Canva Sans Bold"/>
              <a:sym typeface="Canva Sans Bold"/>
            </a:endParaRPr>
          </a:p>
        </p:txBody>
      </p:sp>
      <p:sp>
        <p:nvSpPr>
          <p:cNvPr id="17" name="TextBox 17"/>
          <p:cNvSpPr txBox="1"/>
          <p:nvPr/>
        </p:nvSpPr>
        <p:spPr>
          <a:xfrm>
            <a:off x="9095891" y="4700731"/>
            <a:ext cx="7496004" cy="1063625"/>
          </a:xfrm>
          <a:prstGeom prst="rect">
            <a:avLst/>
          </a:prstGeom>
        </p:spPr>
        <p:txBody>
          <a:bodyPr lIns="0" tIns="0" rIns="0" bIns="0" rtlCol="0" anchor="t">
            <a:spAutoFit/>
          </a:bodyPr>
          <a:lstStyle/>
          <a:p>
            <a:pPr algn="l">
              <a:lnSpc>
                <a:spcPts val="2799"/>
              </a:lnSpc>
              <a:spcBef>
                <a:spcPct val="0"/>
              </a:spcBef>
            </a:pPr>
            <a:r>
              <a:rPr lang="en-US" sz="1999">
                <a:solidFill>
                  <a:srgbClr val="000000"/>
                </a:solidFill>
                <a:latin typeface="Poppins"/>
                <a:ea typeface="Poppins"/>
                <a:cs typeface="Poppins"/>
                <a:sym typeface="Poppins"/>
              </a:rPr>
              <a:t>Receive personalized daily calorie burn goals calculated based on your unique profile data through a specialized logic algorithm.</a:t>
            </a:r>
          </a:p>
        </p:txBody>
      </p:sp>
      <p:sp>
        <p:nvSpPr>
          <p:cNvPr id="18" name="TextBox 18"/>
          <p:cNvSpPr txBox="1"/>
          <p:nvPr/>
        </p:nvSpPr>
        <p:spPr>
          <a:xfrm>
            <a:off x="8928792" y="6142016"/>
            <a:ext cx="2658846" cy="727046"/>
          </a:xfrm>
          <a:prstGeom prst="rect">
            <a:avLst/>
          </a:prstGeom>
        </p:spPr>
        <p:txBody>
          <a:bodyPr lIns="0" tIns="0" rIns="0" bIns="0" rtlCol="0" anchor="t">
            <a:spAutoFit/>
          </a:bodyPr>
          <a:lstStyle/>
          <a:p>
            <a:pPr algn="ctr">
              <a:lnSpc>
                <a:spcPts val="2981"/>
              </a:lnSpc>
            </a:pPr>
            <a:r>
              <a:rPr lang="en-US" sz="2129" b="1">
                <a:solidFill>
                  <a:srgbClr val="00BF63"/>
                </a:solidFill>
                <a:latin typeface="Canva Sans Bold"/>
                <a:ea typeface="Canva Sans Bold"/>
                <a:cs typeface="Canva Sans Bold"/>
                <a:sym typeface="Canva Sans Bold"/>
              </a:rPr>
              <a:t>Exercise Logging -</a:t>
            </a:r>
          </a:p>
          <a:p>
            <a:pPr algn="ctr">
              <a:lnSpc>
                <a:spcPts val="2981"/>
              </a:lnSpc>
            </a:pPr>
            <a:endParaRPr lang="en-US" sz="2129" b="1">
              <a:solidFill>
                <a:srgbClr val="00BF63"/>
              </a:solidFill>
              <a:latin typeface="Canva Sans Bold"/>
              <a:ea typeface="Canva Sans Bold"/>
              <a:cs typeface="Canva Sans Bold"/>
              <a:sym typeface="Canva Sans Bold"/>
            </a:endParaRPr>
          </a:p>
        </p:txBody>
      </p:sp>
      <p:sp>
        <p:nvSpPr>
          <p:cNvPr id="19" name="TextBox 19"/>
          <p:cNvSpPr txBox="1"/>
          <p:nvPr/>
        </p:nvSpPr>
        <p:spPr>
          <a:xfrm>
            <a:off x="9095891" y="6678756"/>
            <a:ext cx="7996310" cy="1416050"/>
          </a:xfrm>
          <a:prstGeom prst="rect">
            <a:avLst/>
          </a:prstGeom>
        </p:spPr>
        <p:txBody>
          <a:bodyPr lIns="0" tIns="0" rIns="0" bIns="0" rtlCol="0" anchor="t">
            <a:spAutoFit/>
          </a:bodyPr>
          <a:lstStyle/>
          <a:p>
            <a:pPr algn="l">
              <a:lnSpc>
                <a:spcPts val="2799"/>
              </a:lnSpc>
              <a:spcBef>
                <a:spcPct val="0"/>
              </a:spcBef>
            </a:pPr>
            <a:r>
              <a:rPr lang="en-US" sz="1999">
                <a:solidFill>
                  <a:srgbClr val="000000"/>
                </a:solidFill>
                <a:latin typeface="Poppins"/>
                <a:ea typeface="Poppins"/>
                <a:cs typeface="Poppins"/>
                <a:sym typeface="Poppins"/>
              </a:rPr>
              <a:t>Record your daily exercises including type, duration, and intensity, with automatic calculation of calories burned for each activity.</a:t>
            </a:r>
          </a:p>
          <a:p>
            <a:pPr algn="l">
              <a:lnSpc>
                <a:spcPts val="2799"/>
              </a:lnSpc>
              <a:spcBef>
                <a:spcPct val="0"/>
              </a:spcBef>
            </a:pPr>
            <a:endParaRPr lang="en-US" sz="1999">
              <a:solidFill>
                <a:srgbClr val="000000"/>
              </a:solidFill>
              <a:latin typeface="Poppins"/>
              <a:ea typeface="Poppins"/>
              <a:cs typeface="Poppins"/>
              <a:sym typeface="Poppins"/>
            </a:endParaRPr>
          </a:p>
        </p:txBody>
      </p:sp>
      <p:sp>
        <p:nvSpPr>
          <p:cNvPr id="20" name="TextBox 20"/>
          <p:cNvSpPr txBox="1"/>
          <p:nvPr/>
        </p:nvSpPr>
        <p:spPr>
          <a:xfrm>
            <a:off x="8954137" y="8262722"/>
            <a:ext cx="3920939" cy="744365"/>
          </a:xfrm>
          <a:prstGeom prst="rect">
            <a:avLst/>
          </a:prstGeom>
        </p:spPr>
        <p:txBody>
          <a:bodyPr lIns="0" tIns="0" rIns="0" bIns="0" rtlCol="0" anchor="t">
            <a:spAutoFit/>
          </a:bodyPr>
          <a:lstStyle/>
          <a:p>
            <a:pPr algn="ctr">
              <a:lnSpc>
                <a:spcPts val="3065"/>
              </a:lnSpc>
            </a:pPr>
            <a:r>
              <a:rPr lang="en-US" sz="2190" b="1">
                <a:solidFill>
                  <a:srgbClr val="00BF63"/>
                </a:solidFill>
                <a:latin typeface="Canva Sans Bold"/>
                <a:ea typeface="Canva Sans Bold"/>
                <a:cs typeface="Canva Sans Bold"/>
                <a:sym typeface="Canva Sans Bold"/>
              </a:rPr>
              <a:t>Visual Feedback &amp; History -</a:t>
            </a:r>
          </a:p>
          <a:p>
            <a:pPr algn="ctr">
              <a:lnSpc>
                <a:spcPts val="3065"/>
              </a:lnSpc>
            </a:pPr>
            <a:endParaRPr lang="en-US" sz="2190" b="1">
              <a:solidFill>
                <a:srgbClr val="00BF63"/>
              </a:solidFill>
              <a:latin typeface="Canva Sans Bold"/>
              <a:ea typeface="Canva Sans Bold"/>
              <a:cs typeface="Canva Sans Bold"/>
              <a:sym typeface="Canva Sans Bold"/>
            </a:endParaRPr>
          </a:p>
        </p:txBody>
      </p:sp>
      <p:sp>
        <p:nvSpPr>
          <p:cNvPr id="21" name="TextBox 21"/>
          <p:cNvSpPr txBox="1"/>
          <p:nvPr/>
        </p:nvSpPr>
        <p:spPr>
          <a:xfrm>
            <a:off x="9144000" y="8697912"/>
            <a:ext cx="8733953" cy="1063625"/>
          </a:xfrm>
          <a:prstGeom prst="rect">
            <a:avLst/>
          </a:prstGeom>
        </p:spPr>
        <p:txBody>
          <a:bodyPr lIns="0" tIns="0" rIns="0" bIns="0" rtlCol="0" anchor="t">
            <a:spAutoFit/>
          </a:bodyPr>
          <a:lstStyle/>
          <a:p>
            <a:pPr algn="l">
              <a:lnSpc>
                <a:spcPts val="2799"/>
              </a:lnSpc>
              <a:spcBef>
                <a:spcPct val="0"/>
              </a:spcBef>
            </a:pPr>
            <a:r>
              <a:rPr lang="en-US" sz="1999">
                <a:solidFill>
                  <a:srgbClr val="000000"/>
                </a:solidFill>
                <a:latin typeface="Poppins"/>
                <a:ea typeface="Poppins"/>
                <a:cs typeface="Poppins"/>
                <a:sym typeface="Poppins"/>
              </a:rPr>
              <a:t>View your progress through intuitive pie charts and access your complete exercise history to track improvements over time.</a:t>
            </a:r>
          </a:p>
          <a:p>
            <a:pPr algn="l">
              <a:lnSpc>
                <a:spcPts val="2799"/>
              </a:lnSpc>
              <a:spcBef>
                <a:spcPct val="0"/>
              </a:spcBef>
            </a:pPr>
            <a:endParaRPr lang="en-US" sz="1999">
              <a:solidFill>
                <a:srgbClr val="000000"/>
              </a:solidFill>
              <a:latin typeface="Poppins"/>
              <a:ea typeface="Poppins"/>
              <a:cs typeface="Poppins"/>
              <a:sym typeface="Poppins"/>
            </a:endParaRPr>
          </a:p>
        </p:txBody>
      </p:sp>
      <p:sp>
        <p:nvSpPr>
          <p:cNvPr id="22" name="TextBox 22"/>
          <p:cNvSpPr txBox="1"/>
          <p:nvPr/>
        </p:nvSpPr>
        <p:spPr>
          <a:xfrm>
            <a:off x="1255357" y="409627"/>
            <a:ext cx="2032787" cy="380557"/>
          </a:xfrm>
          <a:prstGeom prst="rect">
            <a:avLst/>
          </a:prstGeom>
        </p:spPr>
        <p:txBody>
          <a:bodyPr lIns="0" tIns="0" rIns="0" bIns="0" rtlCol="0" anchor="t">
            <a:spAutoFit/>
          </a:bodyPr>
          <a:lstStyle/>
          <a:p>
            <a:pPr marL="0" lvl="0" indent="0" algn="l">
              <a:lnSpc>
                <a:spcPts val="2684"/>
              </a:lnSpc>
              <a:spcBef>
                <a:spcPct val="0"/>
              </a:spcBef>
            </a:pPr>
            <a:r>
              <a:rPr lang="en-US" sz="2796" b="1">
                <a:solidFill>
                  <a:srgbClr val="FFFFFF"/>
                </a:solidFill>
                <a:latin typeface="Poppins Bold"/>
                <a:ea typeface="Poppins Bold"/>
                <a:cs typeface="Poppins Bold"/>
                <a:sym typeface="Poppins Bold"/>
              </a:rPr>
              <a:t>FIT-BLISS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94157">
            <a:off x="157207" y="363140"/>
            <a:ext cx="564311" cy="417590"/>
          </a:xfrm>
          <a:custGeom>
            <a:avLst/>
            <a:gdLst/>
            <a:ahLst/>
            <a:cxnLst/>
            <a:rect l="l" t="t" r="r" b="b"/>
            <a:pathLst>
              <a:path w="564311" h="417590">
                <a:moveTo>
                  <a:pt x="0" y="0"/>
                </a:moveTo>
                <a:lnTo>
                  <a:pt x="564312" y="0"/>
                </a:lnTo>
                <a:lnTo>
                  <a:pt x="564312"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395755">
            <a:off x="-619925" y="8112655"/>
            <a:ext cx="1382292" cy="138229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11523091" y="4981837"/>
            <a:ext cx="9243086" cy="924308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 name="Freeform 9"/>
          <p:cNvSpPr/>
          <p:nvPr/>
        </p:nvSpPr>
        <p:spPr>
          <a:xfrm flipH="1">
            <a:off x="9234272" y="2005282"/>
            <a:ext cx="8866865" cy="6754939"/>
          </a:xfrm>
          <a:custGeom>
            <a:avLst/>
            <a:gdLst/>
            <a:ahLst/>
            <a:cxnLst/>
            <a:rect l="l" t="t" r="r" b="b"/>
            <a:pathLst>
              <a:path w="8866865" h="6754939">
                <a:moveTo>
                  <a:pt x="8866865" y="0"/>
                </a:moveTo>
                <a:lnTo>
                  <a:pt x="0" y="0"/>
                </a:lnTo>
                <a:lnTo>
                  <a:pt x="0" y="6754940"/>
                </a:lnTo>
                <a:lnTo>
                  <a:pt x="8866865" y="6754940"/>
                </a:lnTo>
                <a:lnTo>
                  <a:pt x="8866865"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0" name="Freeform 10"/>
          <p:cNvSpPr/>
          <p:nvPr/>
        </p:nvSpPr>
        <p:spPr>
          <a:xfrm>
            <a:off x="13577433" y="4328604"/>
            <a:ext cx="3282212" cy="6863942"/>
          </a:xfrm>
          <a:custGeom>
            <a:avLst/>
            <a:gdLst/>
            <a:ahLst/>
            <a:cxnLst/>
            <a:rect l="l" t="t" r="r" b="b"/>
            <a:pathLst>
              <a:path w="3282212" h="6863942">
                <a:moveTo>
                  <a:pt x="0" y="0"/>
                </a:moveTo>
                <a:lnTo>
                  <a:pt x="3282212" y="0"/>
                </a:lnTo>
                <a:lnTo>
                  <a:pt x="3282212" y="6863941"/>
                </a:lnTo>
                <a:lnTo>
                  <a:pt x="0" y="686394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1" name="Freeform 11"/>
          <p:cNvSpPr/>
          <p:nvPr/>
        </p:nvSpPr>
        <p:spPr>
          <a:xfrm>
            <a:off x="2463504" y="1879452"/>
            <a:ext cx="2082313" cy="1175688"/>
          </a:xfrm>
          <a:custGeom>
            <a:avLst/>
            <a:gdLst/>
            <a:ahLst/>
            <a:cxnLst/>
            <a:rect l="l" t="t" r="r" b="b"/>
            <a:pathLst>
              <a:path w="2082313" h="1175688">
                <a:moveTo>
                  <a:pt x="0" y="0"/>
                </a:moveTo>
                <a:lnTo>
                  <a:pt x="2082313" y="0"/>
                </a:lnTo>
                <a:lnTo>
                  <a:pt x="2082313" y="1175688"/>
                </a:lnTo>
                <a:lnTo>
                  <a:pt x="0" y="1175688"/>
                </a:lnTo>
                <a:lnTo>
                  <a:pt x="0" y="0"/>
                </a:lnTo>
                <a:close/>
              </a:path>
            </a:pathLst>
          </a:custGeom>
          <a:blipFill>
            <a:blip r:embed="rId8"/>
            <a:stretch>
              <a:fillRect/>
            </a:stretch>
          </a:blipFill>
        </p:spPr>
      </p:sp>
      <p:sp>
        <p:nvSpPr>
          <p:cNvPr id="12" name="Freeform 12"/>
          <p:cNvSpPr/>
          <p:nvPr/>
        </p:nvSpPr>
        <p:spPr>
          <a:xfrm>
            <a:off x="1468285" y="3121815"/>
            <a:ext cx="4072752" cy="1149751"/>
          </a:xfrm>
          <a:custGeom>
            <a:avLst/>
            <a:gdLst/>
            <a:ahLst/>
            <a:cxnLst/>
            <a:rect l="l" t="t" r="r" b="b"/>
            <a:pathLst>
              <a:path w="4072752" h="1149751">
                <a:moveTo>
                  <a:pt x="0" y="0"/>
                </a:moveTo>
                <a:lnTo>
                  <a:pt x="4072751" y="0"/>
                </a:lnTo>
                <a:lnTo>
                  <a:pt x="4072751" y="1149752"/>
                </a:lnTo>
                <a:lnTo>
                  <a:pt x="0" y="1149752"/>
                </a:lnTo>
                <a:lnTo>
                  <a:pt x="0" y="0"/>
                </a:lnTo>
                <a:close/>
              </a:path>
            </a:pathLst>
          </a:custGeom>
          <a:blipFill>
            <a:blip r:embed="rId9"/>
            <a:stretch>
              <a:fillRect/>
            </a:stretch>
          </a:blipFill>
        </p:spPr>
      </p:sp>
      <p:sp>
        <p:nvSpPr>
          <p:cNvPr id="13" name="Freeform 13"/>
          <p:cNvSpPr/>
          <p:nvPr/>
        </p:nvSpPr>
        <p:spPr>
          <a:xfrm>
            <a:off x="439363" y="4338837"/>
            <a:ext cx="6130595" cy="1129412"/>
          </a:xfrm>
          <a:custGeom>
            <a:avLst/>
            <a:gdLst/>
            <a:ahLst/>
            <a:cxnLst/>
            <a:rect l="l" t="t" r="r" b="b"/>
            <a:pathLst>
              <a:path w="6130595" h="1129412">
                <a:moveTo>
                  <a:pt x="0" y="0"/>
                </a:moveTo>
                <a:lnTo>
                  <a:pt x="6130595" y="0"/>
                </a:lnTo>
                <a:lnTo>
                  <a:pt x="6130595" y="1129411"/>
                </a:lnTo>
                <a:lnTo>
                  <a:pt x="0" y="1129411"/>
                </a:lnTo>
                <a:lnTo>
                  <a:pt x="0" y="0"/>
                </a:lnTo>
                <a:close/>
              </a:path>
            </a:pathLst>
          </a:custGeom>
          <a:blipFill>
            <a:blip r:embed="rId10"/>
            <a:stretch>
              <a:fillRect t="-1227" b="-1227"/>
            </a:stretch>
          </a:blipFill>
        </p:spPr>
      </p:sp>
      <p:sp>
        <p:nvSpPr>
          <p:cNvPr id="14" name="Freeform 14"/>
          <p:cNvSpPr/>
          <p:nvPr/>
        </p:nvSpPr>
        <p:spPr>
          <a:xfrm>
            <a:off x="3322424" y="2400836"/>
            <a:ext cx="364473" cy="453731"/>
          </a:xfrm>
          <a:custGeom>
            <a:avLst/>
            <a:gdLst/>
            <a:ahLst/>
            <a:cxnLst/>
            <a:rect l="l" t="t" r="r" b="b"/>
            <a:pathLst>
              <a:path w="364473" h="453731">
                <a:moveTo>
                  <a:pt x="0" y="0"/>
                </a:moveTo>
                <a:lnTo>
                  <a:pt x="364473" y="0"/>
                </a:lnTo>
                <a:lnTo>
                  <a:pt x="364473" y="453731"/>
                </a:lnTo>
                <a:lnTo>
                  <a:pt x="0" y="453731"/>
                </a:lnTo>
                <a:lnTo>
                  <a:pt x="0" y="0"/>
                </a:lnTo>
                <a:close/>
              </a:path>
            </a:pathLst>
          </a:custGeom>
          <a:blipFill>
            <a:blip r:embed="rId11"/>
            <a:stretch>
              <a:fillRect/>
            </a:stretch>
          </a:blipFill>
        </p:spPr>
      </p:sp>
      <p:sp>
        <p:nvSpPr>
          <p:cNvPr id="15" name="Freeform 15"/>
          <p:cNvSpPr/>
          <p:nvPr/>
        </p:nvSpPr>
        <p:spPr>
          <a:xfrm>
            <a:off x="3219132" y="3473569"/>
            <a:ext cx="467764" cy="582319"/>
          </a:xfrm>
          <a:custGeom>
            <a:avLst/>
            <a:gdLst/>
            <a:ahLst/>
            <a:cxnLst/>
            <a:rect l="l" t="t" r="r" b="b"/>
            <a:pathLst>
              <a:path w="467764" h="582319">
                <a:moveTo>
                  <a:pt x="0" y="0"/>
                </a:moveTo>
                <a:lnTo>
                  <a:pt x="467765" y="0"/>
                </a:lnTo>
                <a:lnTo>
                  <a:pt x="467765" y="582319"/>
                </a:lnTo>
                <a:lnTo>
                  <a:pt x="0" y="582319"/>
                </a:lnTo>
                <a:lnTo>
                  <a:pt x="0" y="0"/>
                </a:lnTo>
                <a:close/>
              </a:path>
            </a:pathLst>
          </a:custGeom>
          <a:blipFill>
            <a:blip r:embed="rId12"/>
            <a:stretch>
              <a:fillRect/>
            </a:stretch>
          </a:blipFill>
        </p:spPr>
      </p:sp>
      <p:sp>
        <p:nvSpPr>
          <p:cNvPr id="16" name="Freeform 16"/>
          <p:cNvSpPr/>
          <p:nvPr/>
        </p:nvSpPr>
        <p:spPr>
          <a:xfrm>
            <a:off x="3219132" y="4635984"/>
            <a:ext cx="392519" cy="496657"/>
          </a:xfrm>
          <a:custGeom>
            <a:avLst/>
            <a:gdLst/>
            <a:ahLst/>
            <a:cxnLst/>
            <a:rect l="l" t="t" r="r" b="b"/>
            <a:pathLst>
              <a:path w="392519" h="496657">
                <a:moveTo>
                  <a:pt x="0" y="0"/>
                </a:moveTo>
                <a:lnTo>
                  <a:pt x="392520" y="0"/>
                </a:lnTo>
                <a:lnTo>
                  <a:pt x="392520" y="496657"/>
                </a:lnTo>
                <a:lnTo>
                  <a:pt x="0" y="496657"/>
                </a:lnTo>
                <a:lnTo>
                  <a:pt x="0" y="0"/>
                </a:lnTo>
                <a:close/>
              </a:path>
            </a:pathLst>
          </a:custGeom>
          <a:blipFill>
            <a:blip r:embed="rId13"/>
            <a:stretch>
              <a:fillRect/>
            </a:stretch>
          </a:blipFill>
        </p:spPr>
      </p:sp>
      <p:sp>
        <p:nvSpPr>
          <p:cNvPr id="17" name="TextBox 17"/>
          <p:cNvSpPr txBox="1"/>
          <p:nvPr/>
        </p:nvSpPr>
        <p:spPr>
          <a:xfrm>
            <a:off x="4564651" y="1948132"/>
            <a:ext cx="2315660" cy="679569"/>
          </a:xfrm>
          <a:prstGeom prst="rect">
            <a:avLst/>
          </a:prstGeom>
        </p:spPr>
        <p:txBody>
          <a:bodyPr lIns="0" tIns="0" rIns="0" bIns="0" rtlCol="0" anchor="t">
            <a:spAutoFit/>
          </a:bodyPr>
          <a:lstStyle/>
          <a:p>
            <a:pPr algn="ctr">
              <a:lnSpc>
                <a:spcPts val="2664"/>
              </a:lnSpc>
            </a:pPr>
            <a:r>
              <a:rPr lang="en-US" sz="1903">
                <a:solidFill>
                  <a:srgbClr val="2C0084"/>
                </a:solidFill>
                <a:latin typeface="Poppins"/>
                <a:ea typeface="Poppins"/>
                <a:cs typeface="Poppins"/>
                <a:sym typeface="Poppins"/>
              </a:rPr>
              <a:t>Frontend (GUI)</a:t>
            </a:r>
          </a:p>
          <a:p>
            <a:pPr algn="ctr">
              <a:lnSpc>
                <a:spcPts val="2664"/>
              </a:lnSpc>
              <a:spcBef>
                <a:spcPct val="0"/>
              </a:spcBef>
            </a:pPr>
            <a:endParaRPr lang="en-US" sz="1903">
              <a:solidFill>
                <a:srgbClr val="2C0084"/>
              </a:solidFill>
              <a:latin typeface="Poppins"/>
              <a:ea typeface="Poppins"/>
              <a:cs typeface="Poppins"/>
              <a:sym typeface="Poppins"/>
            </a:endParaRPr>
          </a:p>
        </p:txBody>
      </p:sp>
      <p:sp>
        <p:nvSpPr>
          <p:cNvPr id="18" name="TextBox 18"/>
          <p:cNvSpPr txBox="1"/>
          <p:nvPr/>
        </p:nvSpPr>
        <p:spPr>
          <a:xfrm>
            <a:off x="4817949" y="2305815"/>
            <a:ext cx="3591264" cy="358759"/>
          </a:xfrm>
          <a:prstGeom prst="rect">
            <a:avLst/>
          </a:prstGeom>
        </p:spPr>
        <p:txBody>
          <a:bodyPr lIns="0" tIns="0" rIns="0" bIns="0" rtlCol="0" anchor="t">
            <a:spAutoFit/>
          </a:bodyPr>
          <a:lstStyle/>
          <a:p>
            <a:pPr algn="ctr">
              <a:lnSpc>
                <a:spcPts val="2799"/>
              </a:lnSpc>
              <a:spcBef>
                <a:spcPct val="0"/>
              </a:spcBef>
            </a:pPr>
            <a:r>
              <a:rPr lang="en-US" sz="1999">
                <a:solidFill>
                  <a:srgbClr val="2C0084"/>
                </a:solidFill>
                <a:latin typeface="Poppins"/>
                <a:ea typeface="Poppins"/>
                <a:cs typeface="Poppins"/>
                <a:sym typeface="Poppins"/>
              </a:rPr>
              <a:t>Java Swing-based interface</a:t>
            </a:r>
          </a:p>
        </p:txBody>
      </p:sp>
      <p:sp>
        <p:nvSpPr>
          <p:cNvPr id="19" name="TextBox 19"/>
          <p:cNvSpPr txBox="1"/>
          <p:nvPr/>
        </p:nvSpPr>
        <p:spPr>
          <a:xfrm>
            <a:off x="5722481" y="3255165"/>
            <a:ext cx="2062840" cy="358759"/>
          </a:xfrm>
          <a:prstGeom prst="rect">
            <a:avLst/>
          </a:prstGeom>
        </p:spPr>
        <p:txBody>
          <a:bodyPr lIns="0" tIns="0" rIns="0" bIns="0" rtlCol="0" anchor="t">
            <a:spAutoFit/>
          </a:bodyPr>
          <a:lstStyle/>
          <a:p>
            <a:pPr algn="ctr">
              <a:lnSpc>
                <a:spcPts val="2799"/>
              </a:lnSpc>
              <a:spcBef>
                <a:spcPct val="0"/>
              </a:spcBef>
            </a:pPr>
            <a:r>
              <a:rPr lang="en-US" sz="1999">
                <a:solidFill>
                  <a:srgbClr val="2C0084"/>
                </a:solidFill>
                <a:latin typeface="Poppins"/>
                <a:ea typeface="Poppins"/>
                <a:cs typeface="Poppins"/>
                <a:sym typeface="Poppins"/>
              </a:rPr>
              <a:t>Backend (Logic)</a:t>
            </a:r>
          </a:p>
        </p:txBody>
      </p:sp>
      <p:sp>
        <p:nvSpPr>
          <p:cNvPr id="20" name="TextBox 20"/>
          <p:cNvSpPr txBox="1"/>
          <p:nvPr/>
        </p:nvSpPr>
        <p:spPr>
          <a:xfrm>
            <a:off x="5802629" y="3697129"/>
            <a:ext cx="3965382" cy="358759"/>
          </a:xfrm>
          <a:prstGeom prst="rect">
            <a:avLst/>
          </a:prstGeom>
        </p:spPr>
        <p:txBody>
          <a:bodyPr lIns="0" tIns="0" rIns="0" bIns="0" rtlCol="0" anchor="t">
            <a:spAutoFit/>
          </a:bodyPr>
          <a:lstStyle/>
          <a:p>
            <a:pPr algn="ctr">
              <a:lnSpc>
                <a:spcPts val="2799"/>
              </a:lnSpc>
              <a:spcBef>
                <a:spcPct val="0"/>
              </a:spcBef>
            </a:pPr>
            <a:r>
              <a:rPr lang="en-US" sz="1999">
                <a:solidFill>
                  <a:srgbClr val="2C0084"/>
                </a:solidFill>
                <a:latin typeface="Poppins"/>
                <a:ea typeface="Poppins"/>
                <a:cs typeface="Poppins"/>
                <a:sym typeface="Poppins"/>
              </a:rPr>
              <a:t>Java processing &amp; calculations</a:t>
            </a:r>
          </a:p>
        </p:txBody>
      </p:sp>
      <p:sp>
        <p:nvSpPr>
          <p:cNvPr id="21" name="TextBox 21"/>
          <p:cNvSpPr txBox="1"/>
          <p:nvPr/>
        </p:nvSpPr>
        <p:spPr>
          <a:xfrm>
            <a:off x="6776404" y="4432578"/>
            <a:ext cx="2367596" cy="358759"/>
          </a:xfrm>
          <a:prstGeom prst="rect">
            <a:avLst/>
          </a:prstGeom>
        </p:spPr>
        <p:txBody>
          <a:bodyPr lIns="0" tIns="0" rIns="0" bIns="0" rtlCol="0" anchor="t">
            <a:spAutoFit/>
          </a:bodyPr>
          <a:lstStyle/>
          <a:p>
            <a:pPr algn="ctr">
              <a:lnSpc>
                <a:spcPts val="2799"/>
              </a:lnSpc>
              <a:spcBef>
                <a:spcPct val="0"/>
              </a:spcBef>
            </a:pPr>
            <a:r>
              <a:rPr lang="en-US" sz="1999">
                <a:solidFill>
                  <a:srgbClr val="2C0084"/>
                </a:solidFill>
                <a:latin typeface="Poppins"/>
                <a:ea typeface="Poppins"/>
                <a:cs typeface="Poppins"/>
                <a:sym typeface="Poppins"/>
              </a:rPr>
              <a:t>Database (MySQL)</a:t>
            </a:r>
          </a:p>
        </p:txBody>
      </p:sp>
      <p:sp>
        <p:nvSpPr>
          <p:cNvPr id="22" name="TextBox 22"/>
          <p:cNvSpPr txBox="1"/>
          <p:nvPr/>
        </p:nvSpPr>
        <p:spPr>
          <a:xfrm>
            <a:off x="6880311" y="4924687"/>
            <a:ext cx="3057803" cy="358759"/>
          </a:xfrm>
          <a:prstGeom prst="rect">
            <a:avLst/>
          </a:prstGeom>
        </p:spPr>
        <p:txBody>
          <a:bodyPr lIns="0" tIns="0" rIns="0" bIns="0" rtlCol="0" anchor="t">
            <a:spAutoFit/>
          </a:bodyPr>
          <a:lstStyle/>
          <a:p>
            <a:pPr algn="ctr">
              <a:lnSpc>
                <a:spcPts val="2799"/>
              </a:lnSpc>
              <a:spcBef>
                <a:spcPct val="0"/>
              </a:spcBef>
            </a:pPr>
            <a:r>
              <a:rPr lang="en-US" sz="1999">
                <a:solidFill>
                  <a:srgbClr val="2C0084"/>
                </a:solidFill>
                <a:latin typeface="Poppins"/>
                <a:ea typeface="Poppins"/>
                <a:cs typeface="Poppins"/>
                <a:sym typeface="Poppins"/>
              </a:rPr>
              <a:t>Structured data storage</a:t>
            </a:r>
          </a:p>
        </p:txBody>
      </p:sp>
      <p:sp>
        <p:nvSpPr>
          <p:cNvPr id="23" name="TextBox 23"/>
          <p:cNvSpPr txBox="1"/>
          <p:nvPr/>
        </p:nvSpPr>
        <p:spPr>
          <a:xfrm>
            <a:off x="71222" y="5973073"/>
            <a:ext cx="9144000" cy="1768393"/>
          </a:xfrm>
          <a:prstGeom prst="rect">
            <a:avLst/>
          </a:prstGeom>
        </p:spPr>
        <p:txBody>
          <a:bodyPr lIns="0" tIns="0" rIns="0" bIns="0" rtlCol="0" anchor="t">
            <a:spAutoFit/>
          </a:bodyPr>
          <a:lstStyle/>
          <a:p>
            <a:pPr algn="ctr">
              <a:lnSpc>
                <a:spcPts val="2799"/>
              </a:lnSpc>
              <a:spcBef>
                <a:spcPct val="0"/>
              </a:spcBef>
            </a:pPr>
            <a:r>
              <a:rPr lang="en-US" sz="1999">
                <a:solidFill>
                  <a:srgbClr val="2C0084"/>
                </a:solidFill>
                <a:latin typeface="Poppins"/>
                <a:ea typeface="Poppins"/>
                <a:cs typeface="Poppins"/>
                <a:sym typeface="Poppins"/>
              </a:rPr>
              <a:t>Fit-bliss features a three-tier architecture that ensures smooth operation and data management. The frontend provides an intuitive Java Swing interface for user interaction through forms and charts. The backend handles all logic including user input processing, calorie calculations, and database operations.</a:t>
            </a:r>
          </a:p>
        </p:txBody>
      </p:sp>
      <p:sp>
        <p:nvSpPr>
          <p:cNvPr id="24" name="TextBox 24"/>
          <p:cNvSpPr txBox="1"/>
          <p:nvPr/>
        </p:nvSpPr>
        <p:spPr>
          <a:xfrm>
            <a:off x="1255357" y="8187395"/>
            <a:ext cx="6937371" cy="1415985"/>
          </a:xfrm>
          <a:prstGeom prst="rect">
            <a:avLst/>
          </a:prstGeom>
        </p:spPr>
        <p:txBody>
          <a:bodyPr lIns="0" tIns="0" rIns="0" bIns="0" rtlCol="0" anchor="t">
            <a:spAutoFit/>
          </a:bodyPr>
          <a:lstStyle/>
          <a:p>
            <a:pPr algn="ctr">
              <a:lnSpc>
                <a:spcPts val="2799"/>
              </a:lnSpc>
              <a:spcBef>
                <a:spcPct val="0"/>
              </a:spcBef>
            </a:pPr>
            <a:r>
              <a:rPr lang="en-US" sz="1999">
                <a:solidFill>
                  <a:srgbClr val="2C0084"/>
                </a:solidFill>
                <a:latin typeface="Poppins"/>
                <a:ea typeface="Poppins"/>
                <a:cs typeface="Poppins"/>
                <a:sym typeface="Poppins"/>
              </a:rPr>
              <a:t>The MySQL database forms the foundation, storing all user profiles, exercise logs, and history data in structured tables, allowing for efficient data retrieval and management.</a:t>
            </a:r>
          </a:p>
        </p:txBody>
      </p:sp>
      <p:sp>
        <p:nvSpPr>
          <p:cNvPr id="25" name="TextBox 25"/>
          <p:cNvSpPr txBox="1"/>
          <p:nvPr/>
        </p:nvSpPr>
        <p:spPr>
          <a:xfrm>
            <a:off x="5945794" y="261618"/>
            <a:ext cx="5781675" cy="767082"/>
          </a:xfrm>
          <a:prstGeom prst="rect">
            <a:avLst/>
          </a:prstGeom>
        </p:spPr>
        <p:txBody>
          <a:bodyPr lIns="0" tIns="0" rIns="0" bIns="0" rtlCol="0" anchor="t">
            <a:spAutoFit/>
          </a:bodyPr>
          <a:lstStyle/>
          <a:p>
            <a:pPr algn="ctr">
              <a:lnSpc>
                <a:spcPts val="6019"/>
              </a:lnSpc>
              <a:spcBef>
                <a:spcPct val="0"/>
              </a:spcBef>
            </a:pPr>
            <a:r>
              <a:rPr lang="en-US" sz="4299" b="1">
                <a:solidFill>
                  <a:srgbClr val="2C0084"/>
                </a:solidFill>
                <a:latin typeface="Poppins Bold"/>
                <a:ea typeface="Poppins Bold"/>
                <a:cs typeface="Poppins Bold"/>
                <a:sym typeface="Poppins Bold"/>
              </a:rPr>
              <a:t>System Architecture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94157">
            <a:off x="973202" y="1063776"/>
            <a:ext cx="564311" cy="417590"/>
          </a:xfrm>
          <a:custGeom>
            <a:avLst/>
            <a:gdLst/>
            <a:ahLst/>
            <a:cxnLst/>
            <a:rect l="l" t="t" r="r" b="b"/>
            <a:pathLst>
              <a:path w="564311" h="417590">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395755">
            <a:off x="17821546" y="3494875"/>
            <a:ext cx="1382292" cy="138229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rot="-3252134">
            <a:off x="5782223" y="8521825"/>
            <a:ext cx="904300" cy="9043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 name="Freeform 9"/>
          <p:cNvSpPr/>
          <p:nvPr/>
        </p:nvSpPr>
        <p:spPr>
          <a:xfrm>
            <a:off x="-396925" y="2965825"/>
            <a:ext cx="6841971" cy="7321175"/>
          </a:xfrm>
          <a:custGeom>
            <a:avLst/>
            <a:gdLst/>
            <a:ahLst/>
            <a:cxnLst/>
            <a:rect l="l" t="t" r="r" b="b"/>
            <a:pathLst>
              <a:path w="6841971" h="7321175">
                <a:moveTo>
                  <a:pt x="0" y="0"/>
                </a:moveTo>
                <a:lnTo>
                  <a:pt x="6841971" y="0"/>
                </a:lnTo>
                <a:lnTo>
                  <a:pt x="6841971" y="7321175"/>
                </a:lnTo>
                <a:lnTo>
                  <a:pt x="0" y="732117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0" name="Freeform 10"/>
          <p:cNvSpPr/>
          <p:nvPr/>
        </p:nvSpPr>
        <p:spPr>
          <a:xfrm>
            <a:off x="9636136" y="2381932"/>
            <a:ext cx="814826" cy="977791"/>
          </a:xfrm>
          <a:custGeom>
            <a:avLst/>
            <a:gdLst/>
            <a:ahLst/>
            <a:cxnLst/>
            <a:rect l="l" t="t" r="r" b="b"/>
            <a:pathLst>
              <a:path w="814826" h="977791">
                <a:moveTo>
                  <a:pt x="0" y="0"/>
                </a:moveTo>
                <a:lnTo>
                  <a:pt x="814826" y="0"/>
                </a:lnTo>
                <a:lnTo>
                  <a:pt x="814826" y="977790"/>
                </a:lnTo>
                <a:lnTo>
                  <a:pt x="0" y="977790"/>
                </a:lnTo>
                <a:lnTo>
                  <a:pt x="0" y="0"/>
                </a:lnTo>
                <a:close/>
              </a:path>
            </a:pathLst>
          </a:custGeom>
          <a:blipFill>
            <a:blip r:embed="rId6"/>
            <a:stretch>
              <a:fillRect/>
            </a:stretch>
          </a:blipFill>
        </p:spPr>
      </p:sp>
      <p:sp>
        <p:nvSpPr>
          <p:cNvPr id="11" name="Freeform 11"/>
          <p:cNvSpPr/>
          <p:nvPr/>
        </p:nvSpPr>
        <p:spPr>
          <a:xfrm>
            <a:off x="9734183" y="4069033"/>
            <a:ext cx="618732" cy="1675594"/>
          </a:xfrm>
          <a:custGeom>
            <a:avLst/>
            <a:gdLst/>
            <a:ahLst/>
            <a:cxnLst/>
            <a:rect l="l" t="t" r="r" b="b"/>
            <a:pathLst>
              <a:path w="618732" h="1675594">
                <a:moveTo>
                  <a:pt x="0" y="0"/>
                </a:moveTo>
                <a:lnTo>
                  <a:pt x="618732" y="0"/>
                </a:lnTo>
                <a:lnTo>
                  <a:pt x="618732" y="1675593"/>
                </a:lnTo>
                <a:lnTo>
                  <a:pt x="0" y="1675593"/>
                </a:lnTo>
                <a:lnTo>
                  <a:pt x="0" y="0"/>
                </a:lnTo>
                <a:close/>
              </a:path>
            </a:pathLst>
          </a:custGeom>
          <a:blipFill>
            <a:blip r:embed="rId7"/>
            <a:stretch>
              <a:fillRect/>
            </a:stretch>
          </a:blipFill>
        </p:spPr>
      </p:sp>
      <p:sp>
        <p:nvSpPr>
          <p:cNvPr id="12" name="Freeform 12"/>
          <p:cNvSpPr/>
          <p:nvPr/>
        </p:nvSpPr>
        <p:spPr>
          <a:xfrm>
            <a:off x="9636136" y="7135532"/>
            <a:ext cx="924388" cy="1207237"/>
          </a:xfrm>
          <a:custGeom>
            <a:avLst/>
            <a:gdLst/>
            <a:ahLst/>
            <a:cxnLst/>
            <a:rect l="l" t="t" r="r" b="b"/>
            <a:pathLst>
              <a:path w="924388" h="1207237">
                <a:moveTo>
                  <a:pt x="0" y="0"/>
                </a:moveTo>
                <a:lnTo>
                  <a:pt x="924388" y="0"/>
                </a:lnTo>
                <a:lnTo>
                  <a:pt x="924388" y="1207236"/>
                </a:lnTo>
                <a:lnTo>
                  <a:pt x="0" y="1207236"/>
                </a:lnTo>
                <a:lnTo>
                  <a:pt x="0" y="0"/>
                </a:lnTo>
                <a:close/>
              </a:path>
            </a:pathLst>
          </a:custGeom>
          <a:blipFill>
            <a:blip r:embed="rId8"/>
            <a:stretch>
              <a:fillRect r="-8832"/>
            </a:stretch>
          </a:blipFill>
        </p:spPr>
      </p:sp>
      <p:sp>
        <p:nvSpPr>
          <p:cNvPr id="13" name="TextBox 13"/>
          <p:cNvSpPr txBox="1"/>
          <p:nvPr/>
        </p:nvSpPr>
        <p:spPr>
          <a:xfrm>
            <a:off x="9839153" y="840755"/>
            <a:ext cx="6123531" cy="1564267"/>
          </a:xfrm>
          <a:prstGeom prst="rect">
            <a:avLst/>
          </a:prstGeom>
        </p:spPr>
        <p:txBody>
          <a:bodyPr lIns="0" tIns="0" rIns="0" bIns="0" rtlCol="0" anchor="t">
            <a:spAutoFit/>
          </a:bodyPr>
          <a:lstStyle/>
          <a:p>
            <a:pPr algn="l">
              <a:lnSpc>
                <a:spcPts val="5846"/>
              </a:lnSpc>
            </a:pPr>
            <a:r>
              <a:rPr lang="en-US" sz="5413" b="1" spc="-265">
                <a:solidFill>
                  <a:srgbClr val="330099"/>
                </a:solidFill>
                <a:latin typeface="Poppins Bold"/>
                <a:ea typeface="Poppins Bold"/>
                <a:cs typeface="Poppins Bold"/>
                <a:sym typeface="Poppins Bold"/>
              </a:rPr>
              <a:t>Setting Up Fit-bliss</a:t>
            </a:r>
          </a:p>
          <a:p>
            <a:pPr marL="0" lvl="0" indent="0" algn="l">
              <a:lnSpc>
                <a:spcPts val="5846"/>
              </a:lnSpc>
              <a:spcBef>
                <a:spcPct val="0"/>
              </a:spcBef>
            </a:pPr>
            <a:endParaRPr lang="en-US" sz="5413" b="1" spc="-265">
              <a:solidFill>
                <a:srgbClr val="330099"/>
              </a:solidFill>
              <a:latin typeface="Poppins Bold"/>
              <a:ea typeface="Poppins Bold"/>
              <a:cs typeface="Poppins Bold"/>
              <a:sym typeface="Poppins Bold"/>
            </a:endParaRPr>
          </a:p>
        </p:txBody>
      </p:sp>
      <p:sp>
        <p:nvSpPr>
          <p:cNvPr id="14" name="TextBox 14"/>
          <p:cNvSpPr txBox="1"/>
          <p:nvPr/>
        </p:nvSpPr>
        <p:spPr>
          <a:xfrm>
            <a:off x="10505241" y="2191184"/>
            <a:ext cx="4592720" cy="403626"/>
          </a:xfrm>
          <a:prstGeom prst="rect">
            <a:avLst/>
          </a:prstGeom>
        </p:spPr>
        <p:txBody>
          <a:bodyPr lIns="0" tIns="0" rIns="0" bIns="0" rtlCol="0" anchor="t">
            <a:spAutoFit/>
          </a:bodyPr>
          <a:lstStyle/>
          <a:p>
            <a:pPr algn="ctr">
              <a:lnSpc>
                <a:spcPts val="3128"/>
              </a:lnSpc>
              <a:spcBef>
                <a:spcPct val="0"/>
              </a:spcBef>
            </a:pPr>
            <a:r>
              <a:rPr lang="en-US" sz="2234" b="1">
                <a:solidFill>
                  <a:srgbClr val="2C0084"/>
                </a:solidFill>
                <a:latin typeface="Poppins Bold"/>
                <a:ea typeface="Poppins Bold"/>
                <a:cs typeface="Poppins Bold"/>
                <a:sym typeface="Poppins Bold"/>
              </a:rPr>
              <a:t>Download the Application</a:t>
            </a:r>
          </a:p>
        </p:txBody>
      </p:sp>
      <p:sp>
        <p:nvSpPr>
          <p:cNvPr id="15" name="TextBox 15"/>
          <p:cNvSpPr txBox="1"/>
          <p:nvPr/>
        </p:nvSpPr>
        <p:spPr>
          <a:xfrm>
            <a:off x="10712816" y="2747210"/>
            <a:ext cx="7038341"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Obtain the Fitbliss.jar executable file from the repository</a:t>
            </a:r>
          </a:p>
        </p:txBody>
      </p:sp>
      <p:sp>
        <p:nvSpPr>
          <p:cNvPr id="16" name="TextBox 16"/>
          <p:cNvSpPr txBox="1"/>
          <p:nvPr/>
        </p:nvSpPr>
        <p:spPr>
          <a:xfrm>
            <a:off x="10885323" y="3448157"/>
            <a:ext cx="2898871" cy="391773"/>
          </a:xfrm>
          <a:prstGeom prst="rect">
            <a:avLst/>
          </a:prstGeom>
        </p:spPr>
        <p:txBody>
          <a:bodyPr lIns="0" tIns="0" rIns="0" bIns="0" rtlCol="0" anchor="t">
            <a:spAutoFit/>
          </a:bodyPr>
          <a:lstStyle/>
          <a:p>
            <a:pPr algn="ctr">
              <a:lnSpc>
                <a:spcPts val="3079"/>
              </a:lnSpc>
              <a:spcBef>
                <a:spcPct val="0"/>
              </a:spcBef>
            </a:pPr>
            <a:r>
              <a:rPr lang="en-US" sz="2199" b="1">
                <a:solidFill>
                  <a:srgbClr val="2C0084"/>
                </a:solidFill>
                <a:latin typeface="Poppins Bold"/>
                <a:ea typeface="Poppins Bold"/>
                <a:cs typeface="Poppins Bold"/>
                <a:sym typeface="Poppins Bold"/>
              </a:rPr>
              <a:t>Set Up the Database</a:t>
            </a:r>
          </a:p>
        </p:txBody>
      </p:sp>
      <p:sp>
        <p:nvSpPr>
          <p:cNvPr id="17" name="TextBox 17"/>
          <p:cNvSpPr txBox="1"/>
          <p:nvPr/>
        </p:nvSpPr>
        <p:spPr>
          <a:xfrm>
            <a:off x="10959874" y="3992330"/>
            <a:ext cx="4680440"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•Download Fit-bliss-Database.sql file</a:t>
            </a:r>
          </a:p>
        </p:txBody>
      </p:sp>
      <p:sp>
        <p:nvSpPr>
          <p:cNvPr id="18" name="TextBox 18"/>
          <p:cNvSpPr txBox="1"/>
          <p:nvPr/>
        </p:nvSpPr>
        <p:spPr>
          <a:xfrm>
            <a:off x="10885323" y="4503489"/>
            <a:ext cx="4680440"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 Install XAMPP or WAMP server stack</a:t>
            </a:r>
          </a:p>
        </p:txBody>
      </p:sp>
      <p:sp>
        <p:nvSpPr>
          <p:cNvPr id="19" name="TextBox 19"/>
          <p:cNvSpPr txBox="1"/>
          <p:nvPr/>
        </p:nvSpPr>
        <p:spPr>
          <a:xfrm>
            <a:off x="10844973" y="5033698"/>
            <a:ext cx="4534752"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•Start Apache and MySQL services</a:t>
            </a:r>
          </a:p>
        </p:txBody>
      </p:sp>
      <p:sp>
        <p:nvSpPr>
          <p:cNvPr id="20" name="TextBox 20"/>
          <p:cNvSpPr txBox="1"/>
          <p:nvPr/>
        </p:nvSpPr>
        <p:spPr>
          <a:xfrm>
            <a:off x="10959874" y="5540563"/>
            <a:ext cx="4531339"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•Create a database named "fitbliss"</a:t>
            </a:r>
          </a:p>
        </p:txBody>
      </p:sp>
      <p:sp>
        <p:nvSpPr>
          <p:cNvPr id="21" name="TextBox 21"/>
          <p:cNvSpPr txBox="1"/>
          <p:nvPr/>
        </p:nvSpPr>
        <p:spPr>
          <a:xfrm>
            <a:off x="10043549" y="6071923"/>
            <a:ext cx="4531339"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  Import the SQL file</a:t>
            </a:r>
          </a:p>
        </p:txBody>
      </p:sp>
      <p:sp>
        <p:nvSpPr>
          <p:cNvPr id="22" name="TextBox 22"/>
          <p:cNvSpPr txBox="1"/>
          <p:nvPr/>
        </p:nvSpPr>
        <p:spPr>
          <a:xfrm>
            <a:off x="10959874" y="7287932"/>
            <a:ext cx="2949937" cy="398791"/>
          </a:xfrm>
          <a:prstGeom prst="rect">
            <a:avLst/>
          </a:prstGeom>
        </p:spPr>
        <p:txBody>
          <a:bodyPr lIns="0" tIns="0" rIns="0" bIns="0" rtlCol="0" anchor="t">
            <a:spAutoFit/>
          </a:bodyPr>
          <a:lstStyle/>
          <a:p>
            <a:pPr algn="ctr">
              <a:lnSpc>
                <a:spcPts val="3219"/>
              </a:lnSpc>
              <a:spcBef>
                <a:spcPct val="0"/>
              </a:spcBef>
            </a:pPr>
            <a:r>
              <a:rPr lang="en-US" sz="2299" b="1">
                <a:solidFill>
                  <a:srgbClr val="330099"/>
                </a:solidFill>
                <a:latin typeface="Poppins Bold"/>
                <a:ea typeface="Poppins Bold"/>
                <a:cs typeface="Poppins Bold"/>
                <a:sym typeface="Poppins Bold"/>
              </a:rPr>
              <a:t>Run the Application</a:t>
            </a:r>
          </a:p>
        </p:txBody>
      </p:sp>
      <p:sp>
        <p:nvSpPr>
          <p:cNvPr id="23" name="TextBox 23"/>
          <p:cNvSpPr txBox="1"/>
          <p:nvPr/>
        </p:nvSpPr>
        <p:spPr>
          <a:xfrm>
            <a:off x="10844973" y="7839123"/>
            <a:ext cx="6627904"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Open the Fitbliss.jar file to start using the application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9999">
                <a:alpha val="100000"/>
              </a:srgbClr>
            </a:gs>
            <a:gs pos="100000">
              <a:srgbClr val="33009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2994157">
            <a:off x="405093" y="704546"/>
            <a:ext cx="564311" cy="417590"/>
          </a:xfrm>
          <a:custGeom>
            <a:avLst/>
            <a:gdLst/>
            <a:ahLst/>
            <a:cxnLst/>
            <a:rect l="l" t="t" r="r" b="b"/>
            <a:pathLst>
              <a:path w="564311" h="417590">
                <a:moveTo>
                  <a:pt x="0" y="0"/>
                </a:moveTo>
                <a:lnTo>
                  <a:pt x="564311" y="0"/>
                </a:lnTo>
                <a:lnTo>
                  <a:pt x="564311" y="417591"/>
                </a:lnTo>
                <a:lnTo>
                  <a:pt x="0" y="4175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395755">
            <a:off x="-619925" y="8112655"/>
            <a:ext cx="1382292" cy="138229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1028700" y="2449615"/>
            <a:ext cx="7777680" cy="6106229"/>
          </a:xfrm>
          <a:custGeom>
            <a:avLst/>
            <a:gdLst/>
            <a:ahLst/>
            <a:cxnLst/>
            <a:rect l="l" t="t" r="r" b="b"/>
            <a:pathLst>
              <a:path w="7777680" h="6106229">
                <a:moveTo>
                  <a:pt x="0" y="0"/>
                </a:moveTo>
                <a:lnTo>
                  <a:pt x="7777680" y="0"/>
                </a:lnTo>
                <a:lnTo>
                  <a:pt x="7777680" y="6106229"/>
                </a:lnTo>
                <a:lnTo>
                  <a:pt x="0" y="6106229"/>
                </a:lnTo>
                <a:lnTo>
                  <a:pt x="0" y="0"/>
                </a:lnTo>
                <a:close/>
              </a:path>
            </a:pathLst>
          </a:custGeom>
          <a:blipFill>
            <a:blip r:embed="rId4"/>
            <a:stretch>
              <a:fillRect l="-815" r="-815"/>
            </a:stretch>
          </a:blipFill>
        </p:spPr>
      </p:sp>
      <p:sp>
        <p:nvSpPr>
          <p:cNvPr id="7" name="Freeform 7"/>
          <p:cNvSpPr/>
          <p:nvPr/>
        </p:nvSpPr>
        <p:spPr>
          <a:xfrm>
            <a:off x="9144000" y="2449615"/>
            <a:ext cx="8024255" cy="5958009"/>
          </a:xfrm>
          <a:custGeom>
            <a:avLst/>
            <a:gdLst/>
            <a:ahLst/>
            <a:cxnLst/>
            <a:rect l="l" t="t" r="r" b="b"/>
            <a:pathLst>
              <a:path w="8024255" h="5958009">
                <a:moveTo>
                  <a:pt x="0" y="0"/>
                </a:moveTo>
                <a:lnTo>
                  <a:pt x="8024255" y="0"/>
                </a:lnTo>
                <a:lnTo>
                  <a:pt x="8024255" y="5958009"/>
                </a:lnTo>
                <a:lnTo>
                  <a:pt x="0" y="5958009"/>
                </a:lnTo>
                <a:lnTo>
                  <a:pt x="0" y="0"/>
                </a:lnTo>
                <a:close/>
              </a:path>
            </a:pathLst>
          </a:custGeom>
          <a:blipFill>
            <a:blip r:embed="rId5"/>
            <a:stretch>
              <a:fillRect/>
            </a:stretch>
          </a:blipFill>
        </p:spPr>
      </p:sp>
      <p:sp>
        <p:nvSpPr>
          <p:cNvPr id="8" name="TextBox 8"/>
          <p:cNvSpPr txBox="1"/>
          <p:nvPr/>
        </p:nvSpPr>
        <p:spPr>
          <a:xfrm>
            <a:off x="3521005" y="708674"/>
            <a:ext cx="10266273" cy="677486"/>
          </a:xfrm>
          <a:prstGeom prst="rect">
            <a:avLst/>
          </a:prstGeom>
        </p:spPr>
        <p:txBody>
          <a:bodyPr lIns="0" tIns="0" rIns="0" bIns="0" rtlCol="0" anchor="t">
            <a:spAutoFit/>
          </a:bodyPr>
          <a:lstStyle/>
          <a:p>
            <a:pPr algn="ctr">
              <a:lnSpc>
                <a:spcPts val="5179"/>
              </a:lnSpc>
              <a:spcBef>
                <a:spcPct val="0"/>
              </a:spcBef>
            </a:pPr>
            <a:r>
              <a:rPr lang="en-US" sz="3699" b="1">
                <a:solidFill>
                  <a:srgbClr val="311354"/>
                </a:solidFill>
                <a:latin typeface="Poppins Bold"/>
                <a:ea typeface="Poppins Bold"/>
                <a:cs typeface="Poppins Bold"/>
                <a:sym typeface="Poppins Bold"/>
              </a:rPr>
              <a:t>User Account &amp; Calorie Recommendations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94157">
            <a:off x="973202" y="1063776"/>
            <a:ext cx="564311" cy="417590"/>
          </a:xfrm>
          <a:custGeom>
            <a:avLst/>
            <a:gdLst/>
            <a:ahLst/>
            <a:cxnLst/>
            <a:rect l="l" t="t" r="r" b="b"/>
            <a:pathLst>
              <a:path w="564311" h="417590">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201793" y="5023354"/>
            <a:ext cx="10287000" cy="102870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rot="5792002">
            <a:off x="-427744" y="2633461"/>
            <a:ext cx="1382292" cy="138229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rot="3395755">
            <a:off x="17261527" y="6984085"/>
            <a:ext cx="1382292" cy="138229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2" name="Freeform 12"/>
          <p:cNvSpPr/>
          <p:nvPr/>
        </p:nvSpPr>
        <p:spPr>
          <a:xfrm>
            <a:off x="6308170" y="2311451"/>
            <a:ext cx="5671659" cy="5664097"/>
          </a:xfrm>
          <a:custGeom>
            <a:avLst/>
            <a:gdLst/>
            <a:ahLst/>
            <a:cxnLst/>
            <a:rect l="l" t="t" r="r" b="b"/>
            <a:pathLst>
              <a:path w="5671659" h="5664097">
                <a:moveTo>
                  <a:pt x="0" y="0"/>
                </a:moveTo>
                <a:lnTo>
                  <a:pt x="5671660" y="0"/>
                </a:lnTo>
                <a:lnTo>
                  <a:pt x="5671660" y="5664098"/>
                </a:lnTo>
                <a:lnTo>
                  <a:pt x="0" y="5664098"/>
                </a:lnTo>
                <a:lnTo>
                  <a:pt x="0" y="0"/>
                </a:lnTo>
                <a:close/>
              </a:path>
            </a:pathLst>
          </a:custGeom>
          <a:blipFill>
            <a:blip r:embed="rId4"/>
            <a:stretch>
              <a:fillRect/>
            </a:stretch>
          </a:blipFill>
        </p:spPr>
      </p:sp>
      <p:sp>
        <p:nvSpPr>
          <p:cNvPr id="13" name="TextBox 13"/>
          <p:cNvSpPr txBox="1"/>
          <p:nvPr/>
        </p:nvSpPr>
        <p:spPr>
          <a:xfrm>
            <a:off x="4427552" y="481548"/>
            <a:ext cx="8616465" cy="767109"/>
          </a:xfrm>
          <a:prstGeom prst="rect">
            <a:avLst/>
          </a:prstGeom>
        </p:spPr>
        <p:txBody>
          <a:bodyPr lIns="0" tIns="0" rIns="0" bIns="0" rtlCol="0" anchor="t">
            <a:spAutoFit/>
          </a:bodyPr>
          <a:lstStyle/>
          <a:p>
            <a:pPr algn="ctr">
              <a:lnSpc>
                <a:spcPts val="6019"/>
              </a:lnSpc>
              <a:spcBef>
                <a:spcPct val="0"/>
              </a:spcBef>
            </a:pPr>
            <a:r>
              <a:rPr lang="en-US" sz="4299">
                <a:solidFill>
                  <a:srgbClr val="2C0084"/>
                </a:solidFill>
                <a:latin typeface="Poppins"/>
                <a:ea typeface="Poppins"/>
                <a:cs typeface="Poppins"/>
                <a:sym typeface="Poppins"/>
              </a:rPr>
              <a:t>Exercise Logging &amp; Visualization</a:t>
            </a:r>
          </a:p>
        </p:txBody>
      </p:sp>
      <p:sp>
        <p:nvSpPr>
          <p:cNvPr id="14" name="TextBox 14"/>
          <p:cNvSpPr txBox="1"/>
          <p:nvPr/>
        </p:nvSpPr>
        <p:spPr>
          <a:xfrm>
            <a:off x="3666344" y="2689000"/>
            <a:ext cx="2453147" cy="441331"/>
          </a:xfrm>
          <a:prstGeom prst="rect">
            <a:avLst/>
          </a:prstGeom>
        </p:spPr>
        <p:txBody>
          <a:bodyPr lIns="0" tIns="0" rIns="0" bIns="0" rtlCol="0" anchor="t">
            <a:spAutoFit/>
          </a:bodyPr>
          <a:lstStyle/>
          <a:p>
            <a:pPr algn="ctr">
              <a:lnSpc>
                <a:spcPts val="3499"/>
              </a:lnSpc>
              <a:spcBef>
                <a:spcPct val="0"/>
              </a:spcBef>
            </a:pPr>
            <a:r>
              <a:rPr lang="en-US" sz="2499" b="1">
                <a:solidFill>
                  <a:srgbClr val="2C0084"/>
                </a:solidFill>
                <a:latin typeface="Poppins Bold"/>
                <a:ea typeface="Poppins Bold"/>
                <a:cs typeface="Poppins Bold"/>
                <a:sym typeface="Poppins Bold"/>
              </a:rPr>
              <a:t>Log Exercise</a:t>
            </a:r>
          </a:p>
        </p:txBody>
      </p:sp>
      <p:sp>
        <p:nvSpPr>
          <p:cNvPr id="15" name="TextBox 15"/>
          <p:cNvSpPr txBox="1"/>
          <p:nvPr/>
        </p:nvSpPr>
        <p:spPr>
          <a:xfrm>
            <a:off x="1405865" y="3267457"/>
            <a:ext cx="4927986" cy="325744"/>
          </a:xfrm>
          <a:prstGeom prst="rect">
            <a:avLst/>
          </a:prstGeom>
        </p:spPr>
        <p:txBody>
          <a:bodyPr lIns="0" tIns="0" rIns="0" bIns="0" rtlCol="0" anchor="t">
            <a:spAutoFit/>
          </a:bodyPr>
          <a:lstStyle/>
          <a:p>
            <a:pPr algn="ctr">
              <a:lnSpc>
                <a:spcPts val="2520"/>
              </a:lnSpc>
              <a:spcBef>
                <a:spcPct val="0"/>
              </a:spcBef>
            </a:pPr>
            <a:r>
              <a:rPr lang="en-US" sz="1800">
                <a:solidFill>
                  <a:srgbClr val="2C0084"/>
                </a:solidFill>
                <a:latin typeface="Poppins"/>
                <a:ea typeface="Poppins"/>
                <a:cs typeface="Poppins"/>
                <a:sym typeface="Poppins"/>
              </a:rPr>
              <a:t>Record activity type, duration, and intensity</a:t>
            </a:r>
          </a:p>
        </p:txBody>
      </p:sp>
      <p:sp>
        <p:nvSpPr>
          <p:cNvPr id="16" name="TextBox 16"/>
          <p:cNvSpPr txBox="1"/>
          <p:nvPr/>
        </p:nvSpPr>
        <p:spPr>
          <a:xfrm>
            <a:off x="4256657" y="5934450"/>
            <a:ext cx="1732004" cy="358759"/>
          </a:xfrm>
          <a:prstGeom prst="rect">
            <a:avLst/>
          </a:prstGeom>
        </p:spPr>
        <p:txBody>
          <a:bodyPr lIns="0" tIns="0" rIns="0" bIns="0" rtlCol="0" anchor="t">
            <a:spAutoFit/>
          </a:bodyPr>
          <a:lstStyle/>
          <a:p>
            <a:pPr algn="ctr">
              <a:lnSpc>
                <a:spcPts val="2799"/>
              </a:lnSpc>
              <a:spcBef>
                <a:spcPct val="0"/>
              </a:spcBef>
            </a:pPr>
            <a:r>
              <a:rPr lang="en-US" sz="1999" b="1">
                <a:solidFill>
                  <a:srgbClr val="2C0084"/>
                </a:solidFill>
                <a:latin typeface="Poppins Bold"/>
                <a:ea typeface="Poppins Bold"/>
                <a:cs typeface="Poppins Bold"/>
                <a:sym typeface="Poppins Bold"/>
              </a:rPr>
              <a:t>Track History</a:t>
            </a:r>
          </a:p>
        </p:txBody>
      </p:sp>
      <p:sp>
        <p:nvSpPr>
          <p:cNvPr id="17" name="TextBox 17"/>
          <p:cNvSpPr txBox="1"/>
          <p:nvPr/>
        </p:nvSpPr>
        <p:spPr>
          <a:xfrm>
            <a:off x="11579910" y="2502159"/>
            <a:ext cx="2410743" cy="358759"/>
          </a:xfrm>
          <a:prstGeom prst="rect">
            <a:avLst/>
          </a:prstGeom>
        </p:spPr>
        <p:txBody>
          <a:bodyPr lIns="0" tIns="0" rIns="0" bIns="0" rtlCol="0" anchor="t">
            <a:spAutoFit/>
          </a:bodyPr>
          <a:lstStyle/>
          <a:p>
            <a:pPr algn="ctr">
              <a:lnSpc>
                <a:spcPts val="2799"/>
              </a:lnSpc>
              <a:spcBef>
                <a:spcPct val="0"/>
              </a:spcBef>
            </a:pPr>
            <a:r>
              <a:rPr lang="en-US" sz="1999" b="1">
                <a:solidFill>
                  <a:srgbClr val="2C0084"/>
                </a:solidFill>
                <a:latin typeface="Poppins Bold"/>
                <a:ea typeface="Poppins Bold"/>
                <a:cs typeface="Poppins Bold"/>
                <a:sym typeface="Poppins Bold"/>
              </a:rPr>
              <a:t>Calculate Calories</a:t>
            </a:r>
          </a:p>
        </p:txBody>
      </p:sp>
      <p:sp>
        <p:nvSpPr>
          <p:cNvPr id="18" name="TextBox 18"/>
          <p:cNvSpPr txBox="1"/>
          <p:nvPr/>
        </p:nvSpPr>
        <p:spPr>
          <a:xfrm>
            <a:off x="11579910" y="3073181"/>
            <a:ext cx="5121292" cy="358759"/>
          </a:xfrm>
          <a:prstGeom prst="rect">
            <a:avLst/>
          </a:prstGeom>
        </p:spPr>
        <p:txBody>
          <a:bodyPr lIns="0" tIns="0" rIns="0" bIns="0" rtlCol="0" anchor="t">
            <a:spAutoFit/>
          </a:bodyPr>
          <a:lstStyle/>
          <a:p>
            <a:pPr algn="ctr">
              <a:lnSpc>
                <a:spcPts val="2799"/>
              </a:lnSpc>
              <a:spcBef>
                <a:spcPct val="0"/>
              </a:spcBef>
            </a:pPr>
            <a:r>
              <a:rPr lang="en-US" sz="1999">
                <a:solidFill>
                  <a:srgbClr val="2C0084"/>
                </a:solidFill>
                <a:latin typeface="Poppins"/>
                <a:ea typeface="Poppins"/>
                <a:cs typeface="Poppins"/>
                <a:sym typeface="Poppins"/>
              </a:rPr>
              <a:t>System determines calories burned</a:t>
            </a:r>
          </a:p>
        </p:txBody>
      </p:sp>
      <p:sp>
        <p:nvSpPr>
          <p:cNvPr id="19" name="TextBox 19"/>
          <p:cNvSpPr txBox="1"/>
          <p:nvPr/>
        </p:nvSpPr>
        <p:spPr>
          <a:xfrm>
            <a:off x="12150235" y="5934450"/>
            <a:ext cx="1840417" cy="358759"/>
          </a:xfrm>
          <a:prstGeom prst="rect">
            <a:avLst/>
          </a:prstGeom>
        </p:spPr>
        <p:txBody>
          <a:bodyPr lIns="0" tIns="0" rIns="0" bIns="0" rtlCol="0" anchor="t">
            <a:spAutoFit/>
          </a:bodyPr>
          <a:lstStyle/>
          <a:p>
            <a:pPr algn="ctr">
              <a:lnSpc>
                <a:spcPts val="2799"/>
              </a:lnSpc>
              <a:spcBef>
                <a:spcPct val="0"/>
              </a:spcBef>
            </a:pPr>
            <a:r>
              <a:rPr lang="en-US" sz="1999" b="1">
                <a:solidFill>
                  <a:srgbClr val="2C0084"/>
                </a:solidFill>
                <a:latin typeface="Poppins Bold"/>
                <a:ea typeface="Poppins Bold"/>
                <a:cs typeface="Poppins Bold"/>
                <a:sym typeface="Poppins Bold"/>
              </a:rPr>
              <a:t>View Progress</a:t>
            </a:r>
          </a:p>
        </p:txBody>
      </p:sp>
      <p:sp>
        <p:nvSpPr>
          <p:cNvPr id="20" name="TextBox 20"/>
          <p:cNvSpPr txBox="1"/>
          <p:nvPr/>
        </p:nvSpPr>
        <p:spPr>
          <a:xfrm>
            <a:off x="12150235" y="6502759"/>
            <a:ext cx="4452995" cy="358759"/>
          </a:xfrm>
          <a:prstGeom prst="rect">
            <a:avLst/>
          </a:prstGeom>
        </p:spPr>
        <p:txBody>
          <a:bodyPr lIns="0" tIns="0" rIns="0" bIns="0" rtlCol="0" anchor="t">
            <a:spAutoFit/>
          </a:bodyPr>
          <a:lstStyle/>
          <a:p>
            <a:pPr algn="ctr">
              <a:lnSpc>
                <a:spcPts val="2799"/>
              </a:lnSpc>
              <a:spcBef>
                <a:spcPct val="0"/>
              </a:spcBef>
            </a:pPr>
            <a:r>
              <a:rPr lang="en-US" sz="1999">
                <a:solidFill>
                  <a:srgbClr val="2C0084"/>
                </a:solidFill>
                <a:latin typeface="Poppins"/>
                <a:ea typeface="Poppins"/>
                <a:cs typeface="Poppins"/>
                <a:sym typeface="Poppins"/>
              </a:rPr>
              <a:t>See goal completion in pie chart</a:t>
            </a:r>
          </a:p>
        </p:txBody>
      </p:sp>
      <p:sp>
        <p:nvSpPr>
          <p:cNvPr id="21" name="TextBox 21"/>
          <p:cNvSpPr txBox="1"/>
          <p:nvPr/>
        </p:nvSpPr>
        <p:spPr>
          <a:xfrm>
            <a:off x="4349313" y="8185099"/>
            <a:ext cx="12909987" cy="1768393"/>
          </a:xfrm>
          <a:prstGeom prst="rect">
            <a:avLst/>
          </a:prstGeom>
        </p:spPr>
        <p:txBody>
          <a:bodyPr lIns="0" tIns="0" rIns="0" bIns="0" rtlCol="0" anchor="t">
            <a:spAutoFit/>
          </a:bodyPr>
          <a:lstStyle/>
          <a:p>
            <a:pPr algn="ctr">
              <a:lnSpc>
                <a:spcPts val="2799"/>
              </a:lnSpc>
              <a:spcBef>
                <a:spcPct val="0"/>
              </a:spcBef>
            </a:pPr>
            <a:r>
              <a:rPr lang="en-US" sz="1999">
                <a:solidFill>
                  <a:srgbClr val="2C0084"/>
                </a:solidFill>
                <a:latin typeface="Poppins"/>
                <a:ea typeface="Poppins"/>
                <a:cs typeface="Poppins"/>
                <a:sym typeface="Poppins"/>
              </a:rPr>
              <a:t>Fit-bliss makes exercise tracking intuitive and rewarding. After logging your workouts with specific details, the application automatically calculates calories burned based on exercise type and intensity. The visual pie chart representation helps you instantly understand your progress toward daily goals, while the history feature allows you to review past performance and identify trends in your fitness journey.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94157">
            <a:off x="973202" y="1063776"/>
            <a:ext cx="564311" cy="417590"/>
          </a:xfrm>
          <a:custGeom>
            <a:avLst/>
            <a:gdLst/>
            <a:ahLst/>
            <a:cxnLst/>
            <a:rect l="l" t="t" r="r" b="b"/>
            <a:pathLst>
              <a:path w="564311" h="417590">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395755">
            <a:off x="17525632" y="7740795"/>
            <a:ext cx="1382292" cy="138229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2720930" y="2867104"/>
            <a:ext cx="11129675" cy="1112967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 name="Freeform 9"/>
          <p:cNvSpPr/>
          <p:nvPr/>
        </p:nvSpPr>
        <p:spPr>
          <a:xfrm>
            <a:off x="2843907" y="3552906"/>
            <a:ext cx="4762384" cy="6614422"/>
          </a:xfrm>
          <a:custGeom>
            <a:avLst/>
            <a:gdLst/>
            <a:ahLst/>
            <a:cxnLst/>
            <a:rect l="l" t="t" r="r" b="b"/>
            <a:pathLst>
              <a:path w="4762384" h="6614422">
                <a:moveTo>
                  <a:pt x="0" y="0"/>
                </a:moveTo>
                <a:lnTo>
                  <a:pt x="4762384" y="0"/>
                </a:lnTo>
                <a:lnTo>
                  <a:pt x="4762384" y="6614422"/>
                </a:lnTo>
                <a:lnTo>
                  <a:pt x="0" y="661442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0" name="Freeform 10"/>
          <p:cNvSpPr/>
          <p:nvPr/>
        </p:nvSpPr>
        <p:spPr>
          <a:xfrm>
            <a:off x="0" y="3764424"/>
            <a:ext cx="6695680" cy="4114800"/>
          </a:xfrm>
          <a:custGeom>
            <a:avLst/>
            <a:gdLst/>
            <a:ahLst/>
            <a:cxnLst/>
            <a:rect l="l" t="t" r="r" b="b"/>
            <a:pathLst>
              <a:path w="6695680" h="4114800">
                <a:moveTo>
                  <a:pt x="0" y="0"/>
                </a:moveTo>
                <a:lnTo>
                  <a:pt x="6695680" y="0"/>
                </a:lnTo>
                <a:lnTo>
                  <a:pt x="669568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11" name="Group 11"/>
          <p:cNvGrpSpPr/>
          <p:nvPr/>
        </p:nvGrpSpPr>
        <p:grpSpPr>
          <a:xfrm rot="-3252134">
            <a:off x="3809596" y="2752836"/>
            <a:ext cx="904300" cy="9043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4" name="Freeform 14"/>
          <p:cNvSpPr/>
          <p:nvPr/>
        </p:nvSpPr>
        <p:spPr>
          <a:xfrm>
            <a:off x="6572822" y="2298311"/>
            <a:ext cx="11301259" cy="550936"/>
          </a:xfrm>
          <a:custGeom>
            <a:avLst/>
            <a:gdLst/>
            <a:ahLst/>
            <a:cxnLst/>
            <a:rect l="l" t="t" r="r" b="b"/>
            <a:pathLst>
              <a:path w="11301259" h="550936">
                <a:moveTo>
                  <a:pt x="0" y="0"/>
                </a:moveTo>
                <a:lnTo>
                  <a:pt x="11301259" y="0"/>
                </a:lnTo>
                <a:lnTo>
                  <a:pt x="11301259" y="550936"/>
                </a:lnTo>
                <a:lnTo>
                  <a:pt x="0" y="550936"/>
                </a:lnTo>
                <a:lnTo>
                  <a:pt x="0" y="0"/>
                </a:lnTo>
                <a:close/>
              </a:path>
            </a:pathLst>
          </a:custGeom>
          <a:blipFill>
            <a:blip r:embed="rId8"/>
            <a:stretch>
              <a:fillRect/>
            </a:stretch>
          </a:blipFill>
        </p:spPr>
      </p:sp>
      <p:sp>
        <p:nvSpPr>
          <p:cNvPr id="15" name="TextBox 15"/>
          <p:cNvSpPr txBox="1"/>
          <p:nvPr/>
        </p:nvSpPr>
        <p:spPr>
          <a:xfrm>
            <a:off x="7706422" y="954173"/>
            <a:ext cx="9398207" cy="1531931"/>
          </a:xfrm>
          <a:prstGeom prst="rect">
            <a:avLst/>
          </a:prstGeom>
        </p:spPr>
        <p:txBody>
          <a:bodyPr lIns="0" tIns="0" rIns="0" bIns="0" rtlCol="0" anchor="t">
            <a:spAutoFit/>
          </a:bodyPr>
          <a:lstStyle/>
          <a:p>
            <a:pPr algn="l">
              <a:lnSpc>
                <a:spcPts val="5760"/>
              </a:lnSpc>
            </a:pPr>
            <a:r>
              <a:rPr lang="en-US" sz="5334" b="1" spc="-261">
                <a:solidFill>
                  <a:srgbClr val="330099"/>
                </a:solidFill>
                <a:latin typeface="Poppins Bold"/>
                <a:ea typeface="Poppins Bold"/>
                <a:cs typeface="Poppins Bold"/>
                <a:sym typeface="Poppins Bold"/>
              </a:rPr>
              <a:t>Database Schema Overview</a:t>
            </a:r>
          </a:p>
          <a:p>
            <a:pPr marL="0" lvl="0" indent="0" algn="l">
              <a:lnSpc>
                <a:spcPts val="5760"/>
              </a:lnSpc>
              <a:spcBef>
                <a:spcPct val="0"/>
              </a:spcBef>
            </a:pPr>
            <a:endParaRPr lang="en-US" sz="5334" b="1" spc="-261">
              <a:solidFill>
                <a:srgbClr val="330099"/>
              </a:solidFill>
              <a:latin typeface="Poppins Bold"/>
              <a:ea typeface="Poppins Bold"/>
              <a:cs typeface="Poppins Bold"/>
              <a:sym typeface="Poppins Bold"/>
            </a:endParaRPr>
          </a:p>
        </p:txBody>
      </p:sp>
      <p:sp>
        <p:nvSpPr>
          <p:cNvPr id="16" name="TextBox 16"/>
          <p:cNvSpPr txBox="1"/>
          <p:nvPr/>
        </p:nvSpPr>
        <p:spPr>
          <a:xfrm>
            <a:off x="7765302" y="2365824"/>
            <a:ext cx="1537709"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Table Name</a:t>
            </a:r>
          </a:p>
        </p:txBody>
      </p:sp>
      <p:sp>
        <p:nvSpPr>
          <p:cNvPr id="17" name="TextBox 17"/>
          <p:cNvSpPr txBox="1"/>
          <p:nvPr/>
        </p:nvSpPr>
        <p:spPr>
          <a:xfrm>
            <a:off x="11650517" y="2365824"/>
            <a:ext cx="1028553"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Purpose</a:t>
            </a:r>
          </a:p>
        </p:txBody>
      </p:sp>
      <p:sp>
        <p:nvSpPr>
          <p:cNvPr id="18" name="TextBox 18"/>
          <p:cNvSpPr txBox="1"/>
          <p:nvPr/>
        </p:nvSpPr>
        <p:spPr>
          <a:xfrm>
            <a:off x="15237560" y="2215020"/>
            <a:ext cx="1235000"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Key Fields</a:t>
            </a:r>
          </a:p>
        </p:txBody>
      </p:sp>
      <p:sp>
        <p:nvSpPr>
          <p:cNvPr id="19" name="TextBox 19"/>
          <p:cNvSpPr txBox="1"/>
          <p:nvPr/>
        </p:nvSpPr>
        <p:spPr>
          <a:xfrm>
            <a:off x="7986906" y="3194147"/>
            <a:ext cx="547251"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user</a:t>
            </a:r>
          </a:p>
        </p:txBody>
      </p:sp>
      <p:sp>
        <p:nvSpPr>
          <p:cNvPr id="20" name="TextBox 20"/>
          <p:cNvSpPr txBox="1"/>
          <p:nvPr/>
        </p:nvSpPr>
        <p:spPr>
          <a:xfrm>
            <a:off x="7986906" y="3895806"/>
            <a:ext cx="1620725"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exercise_log</a:t>
            </a:r>
          </a:p>
        </p:txBody>
      </p:sp>
      <p:sp>
        <p:nvSpPr>
          <p:cNvPr id="21" name="TextBox 21"/>
          <p:cNvSpPr txBox="1"/>
          <p:nvPr/>
        </p:nvSpPr>
        <p:spPr>
          <a:xfrm>
            <a:off x="7986906" y="4721289"/>
            <a:ext cx="1788532"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exercise_type</a:t>
            </a:r>
          </a:p>
        </p:txBody>
      </p:sp>
      <p:sp>
        <p:nvSpPr>
          <p:cNvPr id="22" name="TextBox 22"/>
          <p:cNvSpPr txBox="1"/>
          <p:nvPr/>
        </p:nvSpPr>
        <p:spPr>
          <a:xfrm>
            <a:off x="10258155" y="3011575"/>
            <a:ext cx="3813277"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Stores user profile information</a:t>
            </a:r>
          </a:p>
        </p:txBody>
      </p:sp>
      <p:sp>
        <p:nvSpPr>
          <p:cNvPr id="23" name="TextBox 23"/>
          <p:cNvSpPr txBox="1"/>
          <p:nvPr/>
        </p:nvSpPr>
        <p:spPr>
          <a:xfrm>
            <a:off x="10498888" y="3895806"/>
            <a:ext cx="3813277"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Records workout entries</a:t>
            </a:r>
          </a:p>
        </p:txBody>
      </p:sp>
      <p:sp>
        <p:nvSpPr>
          <p:cNvPr id="24" name="TextBox 24"/>
          <p:cNvSpPr txBox="1"/>
          <p:nvPr/>
        </p:nvSpPr>
        <p:spPr>
          <a:xfrm>
            <a:off x="10490136" y="4784741"/>
            <a:ext cx="3349315" cy="358759"/>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Defines activity categories</a:t>
            </a:r>
          </a:p>
        </p:txBody>
      </p:sp>
      <p:sp>
        <p:nvSpPr>
          <p:cNvPr id="25" name="TextBox 25"/>
          <p:cNvSpPr txBox="1"/>
          <p:nvPr/>
        </p:nvSpPr>
        <p:spPr>
          <a:xfrm>
            <a:off x="14503957" y="2973475"/>
            <a:ext cx="3741328" cy="711167"/>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ea typeface="Poppins"/>
                <a:cs typeface="Poppins"/>
                <a:sym typeface="Poppins"/>
              </a:rPr>
              <a:t>user_id, name, gender, height, weight, birth_year</a:t>
            </a:r>
          </a:p>
        </p:txBody>
      </p:sp>
      <p:sp>
        <p:nvSpPr>
          <p:cNvPr id="26" name="TextBox 26"/>
          <p:cNvSpPr txBox="1"/>
          <p:nvPr/>
        </p:nvSpPr>
        <p:spPr>
          <a:xfrm>
            <a:off x="14136845" y="3895806"/>
            <a:ext cx="4418539" cy="643392"/>
          </a:xfrm>
          <a:prstGeom prst="rect">
            <a:avLst/>
          </a:prstGeom>
        </p:spPr>
        <p:txBody>
          <a:bodyPr lIns="0" tIns="0" rIns="0" bIns="0" rtlCol="0" anchor="t">
            <a:spAutoFit/>
          </a:bodyPr>
          <a:lstStyle/>
          <a:p>
            <a:pPr algn="ctr">
              <a:lnSpc>
                <a:spcPts val="2509"/>
              </a:lnSpc>
              <a:spcBef>
                <a:spcPct val="0"/>
              </a:spcBef>
            </a:pPr>
            <a:r>
              <a:rPr lang="en-US" sz="1792">
                <a:solidFill>
                  <a:srgbClr val="000000"/>
                </a:solidFill>
                <a:latin typeface="Poppins"/>
                <a:ea typeface="Poppins"/>
                <a:cs typeface="Poppins"/>
                <a:sym typeface="Poppins"/>
              </a:rPr>
              <a:t>log_id, user_id, exercise_type_id, duration, intensity, date</a:t>
            </a:r>
          </a:p>
        </p:txBody>
      </p:sp>
      <p:sp>
        <p:nvSpPr>
          <p:cNvPr id="27" name="TextBox 27"/>
          <p:cNvSpPr txBox="1"/>
          <p:nvPr/>
        </p:nvSpPr>
        <p:spPr>
          <a:xfrm>
            <a:off x="14419665" y="4708845"/>
            <a:ext cx="3746919" cy="342764"/>
          </a:xfrm>
          <a:prstGeom prst="rect">
            <a:avLst/>
          </a:prstGeom>
        </p:spPr>
        <p:txBody>
          <a:bodyPr lIns="0" tIns="0" rIns="0" bIns="0" rtlCol="0" anchor="t">
            <a:spAutoFit/>
          </a:bodyPr>
          <a:lstStyle/>
          <a:p>
            <a:pPr algn="ctr">
              <a:lnSpc>
                <a:spcPts val="2635"/>
              </a:lnSpc>
              <a:spcBef>
                <a:spcPct val="0"/>
              </a:spcBef>
            </a:pPr>
            <a:r>
              <a:rPr lang="en-US" sz="1882">
                <a:solidFill>
                  <a:srgbClr val="000000"/>
                </a:solidFill>
                <a:latin typeface="Poppins"/>
                <a:ea typeface="Poppins"/>
                <a:cs typeface="Poppins"/>
                <a:sym typeface="Poppins"/>
              </a:rPr>
              <a:t>type_id, name, calorie_metrics</a:t>
            </a:r>
          </a:p>
        </p:txBody>
      </p:sp>
      <p:sp>
        <p:nvSpPr>
          <p:cNvPr id="28" name="TextBox 28"/>
          <p:cNvSpPr txBox="1"/>
          <p:nvPr/>
        </p:nvSpPr>
        <p:spPr>
          <a:xfrm>
            <a:off x="8534156" y="5826795"/>
            <a:ext cx="9339925" cy="2120925"/>
          </a:xfrm>
          <a:prstGeom prst="rect">
            <a:avLst/>
          </a:prstGeom>
        </p:spPr>
        <p:txBody>
          <a:bodyPr lIns="0" tIns="0" rIns="0" bIns="0" rtlCol="0" anchor="t">
            <a:spAutoFit/>
          </a:bodyPr>
          <a:lstStyle/>
          <a:p>
            <a:pPr algn="l">
              <a:lnSpc>
                <a:spcPts val="2798"/>
              </a:lnSpc>
              <a:spcBef>
                <a:spcPct val="0"/>
              </a:spcBef>
            </a:pPr>
            <a:r>
              <a:rPr lang="en-US" sz="1999">
                <a:solidFill>
                  <a:srgbClr val="000000"/>
                </a:solidFill>
                <a:latin typeface="Poppins"/>
                <a:ea typeface="Poppins"/>
                <a:cs typeface="Poppins"/>
                <a:sym typeface="Poppins"/>
              </a:rPr>
              <a:t>The Fit-bliss database is structured around three primary tables that work together to store and manage all user data. The user table maintains personal profiles, while the exercise_log table tracks all workout activities linked to specific users. The exercise_type table contains standardized information about different physical activities and their associated calorie burn metrics.</a:t>
            </a:r>
          </a:p>
        </p:txBody>
      </p:sp>
      <p:sp>
        <p:nvSpPr>
          <p:cNvPr id="29" name="TextBox 29"/>
          <p:cNvSpPr txBox="1"/>
          <p:nvPr/>
        </p:nvSpPr>
        <p:spPr>
          <a:xfrm>
            <a:off x="8797268" y="8414347"/>
            <a:ext cx="8553977" cy="1063625"/>
          </a:xfrm>
          <a:prstGeom prst="rect">
            <a:avLst/>
          </a:prstGeom>
        </p:spPr>
        <p:txBody>
          <a:bodyPr lIns="0" tIns="0" rIns="0" bIns="0" rtlCol="0" anchor="t">
            <a:spAutoFit/>
          </a:bodyPr>
          <a:lstStyle/>
          <a:p>
            <a:pPr algn="l">
              <a:lnSpc>
                <a:spcPts val="2799"/>
              </a:lnSpc>
              <a:spcBef>
                <a:spcPct val="0"/>
              </a:spcBef>
            </a:pPr>
            <a:r>
              <a:rPr lang="en-US" sz="1999">
                <a:solidFill>
                  <a:srgbClr val="000000"/>
                </a:solidFill>
                <a:latin typeface="Poppins"/>
                <a:ea typeface="Poppins"/>
                <a:cs typeface="Poppins"/>
                <a:sym typeface="Poppins"/>
              </a:rPr>
              <a:t>This relational structure ensures data integrity while allowing for efficient queries and reports on user fitness activities and progress over time.</a:t>
            </a:r>
          </a:p>
        </p:txBody>
      </p:sp>
      <p:sp>
        <p:nvSpPr>
          <p:cNvPr id="30" name="AutoShape 30"/>
          <p:cNvSpPr/>
          <p:nvPr/>
        </p:nvSpPr>
        <p:spPr>
          <a:xfrm flipV="1">
            <a:off x="7848431" y="3030625"/>
            <a:ext cx="10368312" cy="1905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94157">
            <a:off x="405093" y="456615"/>
            <a:ext cx="564311" cy="417590"/>
          </a:xfrm>
          <a:custGeom>
            <a:avLst/>
            <a:gdLst/>
            <a:ahLst/>
            <a:cxnLst/>
            <a:rect l="l" t="t" r="r" b="b"/>
            <a:pathLst>
              <a:path w="564311" h="417590">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395755">
            <a:off x="17101088" y="581425"/>
            <a:ext cx="1382292" cy="138229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9999">
                    <a:alpha val="100000"/>
                  </a:srgbClr>
                </a:gs>
                <a:gs pos="100000">
                  <a:srgbClr val="330099">
                    <a:alpha val="100000"/>
                  </a:srgbClr>
                </a:gs>
              </a:gsLst>
              <a:lin ang="0"/>
            </a:gra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4754779" y="688167"/>
            <a:ext cx="7730744" cy="934722"/>
          </a:xfrm>
          <a:prstGeom prst="rect">
            <a:avLst/>
          </a:prstGeom>
        </p:spPr>
        <p:txBody>
          <a:bodyPr lIns="0" tIns="0" rIns="0" bIns="0" rtlCol="0" anchor="t">
            <a:spAutoFit/>
          </a:bodyPr>
          <a:lstStyle/>
          <a:p>
            <a:pPr algn="ctr">
              <a:lnSpc>
                <a:spcPts val="7279"/>
              </a:lnSpc>
              <a:spcBef>
                <a:spcPct val="0"/>
              </a:spcBef>
            </a:pPr>
            <a:r>
              <a:rPr lang="en-US" sz="5199" b="1">
                <a:solidFill>
                  <a:srgbClr val="2C0084"/>
                </a:solidFill>
                <a:latin typeface="Poppins Bold"/>
                <a:ea typeface="Poppins Bold"/>
                <a:cs typeface="Poppins Bold"/>
                <a:sym typeface="Poppins Bold"/>
              </a:rPr>
              <a:t>Benefits</a:t>
            </a:r>
          </a:p>
        </p:txBody>
      </p:sp>
      <p:sp>
        <p:nvSpPr>
          <p:cNvPr id="7" name="TextBox 7"/>
          <p:cNvSpPr txBox="1"/>
          <p:nvPr/>
        </p:nvSpPr>
        <p:spPr>
          <a:xfrm>
            <a:off x="1029045" y="2808093"/>
            <a:ext cx="6654046" cy="566421"/>
          </a:xfrm>
          <a:prstGeom prst="rect">
            <a:avLst/>
          </a:prstGeom>
        </p:spPr>
        <p:txBody>
          <a:bodyPr lIns="0" tIns="0" rIns="0" bIns="0" rtlCol="0" anchor="t">
            <a:spAutoFit/>
          </a:bodyPr>
          <a:lstStyle/>
          <a:p>
            <a:pPr marL="690872" lvl="1" indent="-345436" algn="l">
              <a:lnSpc>
                <a:spcPts val="4479"/>
              </a:lnSpc>
              <a:buFont typeface="Arial"/>
              <a:buChar char="•"/>
            </a:pPr>
            <a:r>
              <a:rPr lang="en-US" sz="3199">
                <a:solidFill>
                  <a:srgbClr val="000000"/>
                </a:solidFill>
                <a:latin typeface="Poppins"/>
                <a:ea typeface="Poppins"/>
                <a:cs typeface="Poppins"/>
                <a:sym typeface="Poppins"/>
              </a:rPr>
              <a:t>Personalized Calorie Tracking</a:t>
            </a:r>
          </a:p>
        </p:txBody>
      </p:sp>
      <p:sp>
        <p:nvSpPr>
          <p:cNvPr id="8" name="TextBox 8"/>
          <p:cNvSpPr txBox="1"/>
          <p:nvPr/>
        </p:nvSpPr>
        <p:spPr>
          <a:xfrm>
            <a:off x="1029045" y="3898389"/>
            <a:ext cx="7379732" cy="566421"/>
          </a:xfrm>
          <a:prstGeom prst="rect">
            <a:avLst/>
          </a:prstGeom>
        </p:spPr>
        <p:txBody>
          <a:bodyPr lIns="0" tIns="0" rIns="0" bIns="0" rtlCol="0" anchor="t">
            <a:spAutoFit/>
          </a:bodyPr>
          <a:lstStyle/>
          <a:p>
            <a:pPr marL="690872" lvl="1" indent="-345436" algn="l">
              <a:lnSpc>
                <a:spcPts val="4479"/>
              </a:lnSpc>
              <a:buFont typeface="Arial"/>
              <a:buChar char="•"/>
            </a:pPr>
            <a:r>
              <a:rPr lang="en-US" sz="3199">
                <a:solidFill>
                  <a:srgbClr val="000000"/>
                </a:solidFill>
                <a:latin typeface="Poppins"/>
                <a:ea typeface="Poppins"/>
                <a:cs typeface="Poppins"/>
                <a:sym typeface="Poppins"/>
              </a:rPr>
              <a:t>Comprehensive Exercise Logging</a:t>
            </a:r>
          </a:p>
        </p:txBody>
      </p:sp>
      <p:sp>
        <p:nvSpPr>
          <p:cNvPr id="9" name="TextBox 9"/>
          <p:cNvSpPr txBox="1"/>
          <p:nvPr/>
        </p:nvSpPr>
        <p:spPr>
          <a:xfrm>
            <a:off x="958500" y="4988684"/>
            <a:ext cx="6694647" cy="566421"/>
          </a:xfrm>
          <a:prstGeom prst="rect">
            <a:avLst/>
          </a:prstGeom>
        </p:spPr>
        <p:txBody>
          <a:bodyPr lIns="0" tIns="0" rIns="0" bIns="0" rtlCol="0" anchor="t">
            <a:spAutoFit/>
          </a:bodyPr>
          <a:lstStyle/>
          <a:p>
            <a:pPr marL="690872" lvl="1" indent="-345436" algn="l">
              <a:lnSpc>
                <a:spcPts val="4479"/>
              </a:lnSpc>
              <a:buFont typeface="Arial"/>
              <a:buChar char="•"/>
            </a:pPr>
            <a:r>
              <a:rPr lang="en-US" sz="3199">
                <a:solidFill>
                  <a:srgbClr val="000000"/>
                </a:solidFill>
                <a:latin typeface="Poppins"/>
                <a:ea typeface="Poppins"/>
                <a:cs typeface="Poppins"/>
                <a:sym typeface="Poppins"/>
              </a:rPr>
              <a:t>Visual Activity Representation</a:t>
            </a:r>
          </a:p>
        </p:txBody>
      </p:sp>
      <p:sp>
        <p:nvSpPr>
          <p:cNvPr id="10" name="TextBox 10"/>
          <p:cNvSpPr txBox="1"/>
          <p:nvPr/>
        </p:nvSpPr>
        <p:spPr>
          <a:xfrm>
            <a:off x="958500" y="5962980"/>
            <a:ext cx="6057900" cy="566421"/>
          </a:xfrm>
          <a:prstGeom prst="rect">
            <a:avLst/>
          </a:prstGeom>
        </p:spPr>
        <p:txBody>
          <a:bodyPr lIns="0" tIns="0" rIns="0" bIns="0" rtlCol="0" anchor="t">
            <a:spAutoFit/>
          </a:bodyPr>
          <a:lstStyle/>
          <a:p>
            <a:pPr marL="690872" lvl="1" indent="-345436" algn="l">
              <a:lnSpc>
                <a:spcPts val="4479"/>
              </a:lnSpc>
              <a:buFont typeface="Arial"/>
              <a:buChar char="•"/>
            </a:pPr>
            <a:r>
              <a:rPr lang="en-US" sz="3199">
                <a:solidFill>
                  <a:srgbClr val="000000"/>
                </a:solidFill>
                <a:latin typeface="Poppins"/>
                <a:ea typeface="Poppins"/>
                <a:cs typeface="Poppins"/>
                <a:sym typeface="Poppins"/>
              </a:rPr>
              <a:t>Secure Data Management</a:t>
            </a:r>
          </a:p>
        </p:txBody>
      </p:sp>
      <p:sp>
        <p:nvSpPr>
          <p:cNvPr id="11" name="TextBox 11"/>
          <p:cNvSpPr txBox="1"/>
          <p:nvPr/>
        </p:nvSpPr>
        <p:spPr>
          <a:xfrm>
            <a:off x="1029045" y="7053276"/>
            <a:ext cx="5210175" cy="566421"/>
          </a:xfrm>
          <a:prstGeom prst="rect">
            <a:avLst/>
          </a:prstGeom>
        </p:spPr>
        <p:txBody>
          <a:bodyPr lIns="0" tIns="0" rIns="0" bIns="0" rtlCol="0" anchor="t">
            <a:spAutoFit/>
          </a:bodyPr>
          <a:lstStyle/>
          <a:p>
            <a:pPr marL="690872" lvl="1" indent="-345436" algn="l">
              <a:lnSpc>
                <a:spcPts val="4479"/>
              </a:lnSpc>
              <a:buFont typeface="Arial"/>
              <a:buChar char="•"/>
            </a:pPr>
            <a:r>
              <a:rPr lang="en-US" sz="3199">
                <a:solidFill>
                  <a:srgbClr val="000000"/>
                </a:solidFill>
                <a:latin typeface="Poppins"/>
                <a:ea typeface="Poppins"/>
                <a:cs typeface="Poppins"/>
                <a:sym typeface="Poppins"/>
              </a:rPr>
              <a:t>Historical Data Access</a:t>
            </a:r>
          </a:p>
        </p:txBody>
      </p:sp>
      <p:sp>
        <p:nvSpPr>
          <p:cNvPr id="12" name="Freeform 12"/>
          <p:cNvSpPr/>
          <p:nvPr/>
        </p:nvSpPr>
        <p:spPr>
          <a:xfrm>
            <a:off x="11446029" y="2965825"/>
            <a:ext cx="6841971" cy="7321175"/>
          </a:xfrm>
          <a:custGeom>
            <a:avLst/>
            <a:gdLst/>
            <a:ahLst/>
            <a:cxnLst/>
            <a:rect l="l" t="t" r="r" b="b"/>
            <a:pathLst>
              <a:path w="6841971" h="7321175">
                <a:moveTo>
                  <a:pt x="0" y="0"/>
                </a:moveTo>
                <a:lnTo>
                  <a:pt x="6841971" y="0"/>
                </a:lnTo>
                <a:lnTo>
                  <a:pt x="6841971" y="7321175"/>
                </a:lnTo>
                <a:lnTo>
                  <a:pt x="0" y="732117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707</Words>
  <Application>Microsoft Office PowerPoint</Application>
  <PresentationFormat>Custom</PresentationFormat>
  <Paragraphs>77</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Canva Sans Bold</vt:lpstr>
      <vt:lpstr>Prompt Semi-Bold</vt:lpstr>
      <vt:lpstr>Poppins</vt:lpstr>
      <vt:lpstr>Anton</vt:lpstr>
      <vt:lpstr>Arial</vt:lpstr>
      <vt:lpstr>Prompt</vt:lpstr>
      <vt:lpstr>Prompt Bold</vt:lpstr>
      <vt:lpstr>Calibri</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Rimberio Fitness Centre</dc:title>
  <dc:creator>Rahul k</dc:creator>
  <cp:lastModifiedBy>Rahul k</cp:lastModifiedBy>
  <cp:revision>1</cp:revision>
  <dcterms:created xsi:type="dcterms:W3CDTF">2006-08-16T00:00:00Z</dcterms:created>
  <dcterms:modified xsi:type="dcterms:W3CDTF">2025-04-23T09:17:39Z</dcterms:modified>
  <dc:identifier>DAGlayZD9Io</dc:identifier>
</cp:coreProperties>
</file>